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84" r:id="rId3"/>
    <p:sldId id="285" r:id="rId4"/>
    <p:sldId id="295" r:id="rId5"/>
    <p:sldId id="297" r:id="rId6"/>
    <p:sldId id="298" r:id="rId7"/>
    <p:sldId id="300" r:id="rId8"/>
    <p:sldId id="301" r:id="rId9"/>
    <p:sldId id="302" r:id="rId10"/>
    <p:sldId id="303" r:id="rId11"/>
    <p:sldId id="296" r:id="rId12"/>
    <p:sldId id="291" r:id="rId13"/>
    <p:sldId id="304" r:id="rId14"/>
    <p:sldId id="305" r:id="rId15"/>
    <p:sldId id="290" r:id="rId16"/>
    <p:sldId id="306" r:id="rId17"/>
    <p:sldId id="307" r:id="rId18"/>
    <p:sldId id="308" r:id="rId19"/>
    <p:sldId id="299" r:id="rId20"/>
    <p:sldId id="293" r:id="rId21"/>
    <p:sldId id="309" r:id="rId22"/>
    <p:sldId id="29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7A8"/>
    <a:srgbClr val="C0181C"/>
    <a:srgbClr val="929799"/>
    <a:srgbClr val="EDEDED"/>
    <a:srgbClr val="F0F0F0"/>
    <a:srgbClr val="F3F3F3"/>
    <a:srgbClr val="E2E3E3"/>
    <a:srgbClr val="BB443D"/>
    <a:srgbClr val="C949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081EC-2A0B-4F49-8CD3-2050449334EF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740E5-E8DA-4DFC-9734-3A0BD2781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4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740E5-E8DA-4DFC-9734-3A0BD27811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0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740E5-E8DA-4DFC-9734-3A0BD278118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79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F90AB-66C0-4FA7-9CD8-35FD8C899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FB123D-2488-45C5-8C68-6104BB992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DAA0A8-E5C8-404B-ADEE-D1AADDEE3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D92360-CC2E-4A78-8104-F0C46D39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DF4EF8-5B15-412D-B3C0-C8238716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5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C498C-4E17-4D47-A0BE-F0321503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E7DF17-CD26-4603-99FD-48CE5657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84599A-BC81-4E3D-8F7F-8FD53088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158D39-5B64-4F99-97A3-33D62B4A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4EC58-F880-4935-92A7-B556EDC4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8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234938-4312-4291-BC55-A59135268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218BC7-1B54-4BD2-953F-E093CB9BA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D8408F-88BC-4E34-8912-619520C7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2B380-DE0D-497B-B183-0173FBC2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95BC60-244B-49D4-8329-0EBA28AC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0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32086-BD07-4840-881A-439B2FEE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A76117-11EB-4138-8AE9-8891E1A39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EE0A7A-8B9D-4967-BBB8-53CE24A7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4DD786-AE5F-4F14-A99E-1C42BCD7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B79F14-A6CF-48CF-A713-BB2D11DC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32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941DC-C291-4ABE-A68D-CCA3A465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66D4CD-0520-4F69-B2DA-F51BE042B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705E2-90B2-4DDC-A6E5-26DEBAE8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4B66D1-D43B-4633-A728-3901785C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CBD766-7E6E-49AE-B5DA-46CB4792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0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DB75B-6CC7-4512-8EBB-4BD7E962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5A66BF-4064-4D1B-96B2-44F93BACF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CFB871-7ABE-4FD0-A1D7-5E0E540D9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E1AE34-F20A-4CF4-8077-216D3011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23C462-F753-4D2C-9F20-996EABA0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DEF71E-AE40-4A5C-AED5-9F475E52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1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CC463-0D0C-422C-9855-831C562E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55D2A9-1424-4326-8FEF-379CB90EF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3F01C0-81FF-4D6B-9010-592902C9E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4E52BC-BB37-4E07-8A2E-C3C4EF2BE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FA383-2082-41EC-9031-C3A9541EA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A50845-3867-4819-BF5E-BB809D60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DDFB7D-BBE3-41C6-A5F7-DC253494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DB5423-0E49-41F6-B26E-0B8C19FA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9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ABB30-1277-4F71-87EA-452CE7C4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70E13A-7BEC-48E0-98CB-36CE4798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878CF1-7EFE-4BB6-9FFC-14552C8B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8B1063-F816-4FC6-88FE-289C0187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7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5BFD67-5EC1-4C74-ACD1-79C68D7A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F759D9-FDA3-4B21-9016-73101407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15E50C-4555-48CC-8EAB-F88ED7BA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7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14FBA-8ECF-41EE-BE25-1282866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FD66A2-360D-4F6F-9B59-0D2EA5597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0AAF0A-3B56-45A9-AA22-7E2218785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3A320B-3C68-4CC5-9876-42984173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4CAB42-0706-47FE-B380-CFF61E3B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65371C-A2B7-41C4-AD3E-19988E3D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FCAEB-A53B-4048-A039-ECAA5552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6B651E-C977-4B70-BAE5-2D9BD1785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F13B0D-A15D-452D-8C19-559C8ADF1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1E0B6-B7A4-41EC-AE42-BA8707E5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000FC7-4007-49F8-9917-8DF259E7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C7F1EB-3A09-446A-B259-D9D1A857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4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F9F18-5F7C-422B-A926-C877CC5A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194F1E-FE93-4FD2-A041-CF4A96DB4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D3962E-B43E-418C-9B0B-6B494A1EF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3EB5-A90E-47F9-94F6-E09EA179DB82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C2F421-3272-421D-A641-CD39F5222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1FAD40-42AE-46BC-8E29-0273DE62A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9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gbu-ugovostok.ru/" TargetMode="Externa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1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-2" y="-57800"/>
            <a:ext cx="4609323" cy="1644004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0F70AA0-5D00-4FED-8B87-ADD7886F35F7}"/>
              </a:ext>
            </a:extLst>
          </p:cNvPr>
          <p:cNvGrpSpPr/>
          <p:nvPr/>
        </p:nvGrpSpPr>
        <p:grpSpPr>
          <a:xfrm>
            <a:off x="-90485" y="-2"/>
            <a:ext cx="14026589" cy="7433751"/>
            <a:chOff x="-90485" y="-2"/>
            <a:chExt cx="14026589" cy="7433751"/>
          </a:xfrm>
        </p:grpSpPr>
        <p:sp>
          <p:nvSpPr>
            <p:cNvPr id="51" name="Прямоугольник: скругленные противолежащие углы 50">
              <a:extLst>
                <a:ext uri="{FF2B5EF4-FFF2-40B4-BE49-F238E27FC236}">
                  <a16:creationId xmlns:a16="http://schemas.microsoft.com/office/drawing/2014/main" id="{293A1264-0E86-4861-B483-3F53133C4D74}"/>
                </a:ext>
              </a:extLst>
            </p:cNvPr>
            <p:cNvSpPr/>
            <p:nvPr/>
          </p:nvSpPr>
          <p:spPr>
            <a:xfrm rot="16200000" flipV="1">
              <a:off x="2999205" y="-2290891"/>
              <a:ext cx="6193592" cy="1219199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C508999-733F-4A87-8A99-F47EF7DD7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5360" t="32908"/>
            <a:stretch/>
          </p:blipFill>
          <p:spPr>
            <a:xfrm>
              <a:off x="-90485" y="89749"/>
              <a:ext cx="4790288" cy="2399735"/>
            </a:xfrm>
            <a:prstGeom prst="rect">
              <a:avLst/>
            </a:prstGeom>
          </p:spPr>
        </p:pic>
        <p:sp>
          <p:nvSpPr>
            <p:cNvPr id="52" name="Прямоугольник: скругленные противолежащие углы 51">
              <a:extLst>
                <a:ext uri="{FF2B5EF4-FFF2-40B4-BE49-F238E27FC236}">
                  <a16:creationId xmlns:a16="http://schemas.microsoft.com/office/drawing/2014/main" id="{374F6F64-508C-42AE-873C-2FAA507DC17B}"/>
                </a:ext>
              </a:extLst>
            </p:cNvPr>
            <p:cNvSpPr/>
            <p:nvPr/>
          </p:nvSpPr>
          <p:spPr>
            <a:xfrm rot="16200000" flipV="1">
              <a:off x="9162360" y="-976910"/>
              <a:ext cx="2052733" cy="400655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7" name="Рисунок 12">
              <a:extLst>
                <a:ext uri="{FF2B5EF4-FFF2-40B4-BE49-F238E27FC236}">
                  <a16:creationId xmlns:a16="http://schemas.microsoft.com/office/drawing/2014/main" id="{5C64A68F-0B16-4157-AB7C-56A866844A41}"/>
                </a:ext>
              </a:extLst>
            </p:cNvPr>
            <p:cNvGrpSpPr/>
            <p:nvPr/>
          </p:nvGrpSpPr>
          <p:grpSpPr>
            <a:xfrm rot="10800000" flipV="1">
              <a:off x="8006982" y="3601616"/>
              <a:ext cx="5929122" cy="3832133"/>
              <a:chOff x="4810353" y="4650248"/>
              <a:chExt cx="3034720" cy="2111583"/>
            </a:xfrm>
          </p:grpSpPr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C7D4AB4C-2D5A-4DA1-82C0-18634C2ECB62}"/>
                  </a:ext>
                </a:extLst>
              </p:cNvPr>
              <p:cNvSpPr/>
              <p:nvPr/>
            </p:nvSpPr>
            <p:spPr>
              <a:xfrm>
                <a:off x="4810353" y="5502117"/>
                <a:ext cx="2723689" cy="1259714"/>
              </a:xfrm>
              <a:custGeom>
                <a:avLst/>
                <a:gdLst>
                  <a:gd name="connsiteX0" fmla="*/ 1215050 w 2489679"/>
                  <a:gd name="connsiteY0" fmla="*/ 1234699 h 1234698"/>
                  <a:gd name="connsiteX1" fmla="*/ 511500 w 2489679"/>
                  <a:gd name="connsiteY1" fmla="*/ 592630 h 1234698"/>
                  <a:gd name="connsiteX2" fmla="*/ 222474 w 2489679"/>
                  <a:gd name="connsiteY2" fmla="*/ 830316 h 1234698"/>
                  <a:gd name="connsiteX3" fmla="*/ 0 w 2489679"/>
                  <a:gd name="connsiteY3" fmla="*/ 830316 h 1234698"/>
                  <a:gd name="connsiteX4" fmla="*/ 0 w 2489679"/>
                  <a:gd name="connsiteY4" fmla="*/ 295998 h 1234698"/>
                  <a:gd name="connsiteX5" fmla="*/ 294730 w 2489679"/>
                  <a:gd name="connsiteY5" fmla="*/ 0 h 1234698"/>
                  <a:gd name="connsiteX6" fmla="*/ 508331 w 2489679"/>
                  <a:gd name="connsiteY6" fmla="*/ 0 h 1234698"/>
                  <a:gd name="connsiteX7" fmla="*/ 517204 w 2489679"/>
                  <a:gd name="connsiteY7" fmla="*/ 0 h 1234698"/>
                  <a:gd name="connsiteX8" fmla="*/ 1782960 w 2489679"/>
                  <a:gd name="connsiteY8" fmla="*/ 0 h 1234698"/>
                  <a:gd name="connsiteX9" fmla="*/ 2489679 w 2489679"/>
                  <a:gd name="connsiteY9" fmla="*/ 703550 h 1234698"/>
                  <a:gd name="connsiteX10" fmla="*/ 2489679 w 2489679"/>
                  <a:gd name="connsiteY10" fmla="*/ 1234699 h 1234698"/>
                  <a:gd name="connsiteX11" fmla="*/ 1215050 w 2489679"/>
                  <a:gd name="connsiteY11" fmla="*/ 1234699 h 123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89679" h="1234698">
                    <a:moveTo>
                      <a:pt x="1215050" y="1234699"/>
                    </a:moveTo>
                    <a:cubicBezTo>
                      <a:pt x="847429" y="1234699"/>
                      <a:pt x="543191" y="951377"/>
                      <a:pt x="511500" y="592630"/>
                    </a:cubicBezTo>
                    <a:cubicBezTo>
                      <a:pt x="483611" y="727636"/>
                      <a:pt x="365085" y="830316"/>
                      <a:pt x="222474" y="830316"/>
                    </a:cubicBezTo>
                    <a:lnTo>
                      <a:pt x="0" y="830316"/>
                    </a:lnTo>
                    <a:lnTo>
                      <a:pt x="0" y="295998"/>
                    </a:lnTo>
                    <a:cubicBezTo>
                      <a:pt x="0" y="133104"/>
                      <a:pt x="132470" y="0"/>
                      <a:pt x="294730" y="0"/>
                    </a:cubicBezTo>
                    <a:lnTo>
                      <a:pt x="508331" y="0"/>
                    </a:lnTo>
                    <a:lnTo>
                      <a:pt x="517204" y="0"/>
                    </a:lnTo>
                    <a:lnTo>
                      <a:pt x="1782960" y="0"/>
                    </a:lnTo>
                    <a:cubicBezTo>
                      <a:pt x="2171497" y="3169"/>
                      <a:pt x="2489679" y="316914"/>
                      <a:pt x="2489679" y="703550"/>
                    </a:cubicBezTo>
                    <a:lnTo>
                      <a:pt x="2489679" y="1234699"/>
                    </a:lnTo>
                    <a:lnTo>
                      <a:pt x="1215050" y="1234699"/>
                    </a:ln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0CDEED22-C135-40AE-B058-BEF7C3A9A9CB}"/>
                  </a:ext>
                </a:extLst>
              </p:cNvPr>
              <p:cNvSpPr/>
              <p:nvPr/>
            </p:nvSpPr>
            <p:spPr>
              <a:xfrm>
                <a:off x="6265751" y="4760382"/>
                <a:ext cx="1579322" cy="1708391"/>
              </a:xfrm>
              <a:custGeom>
                <a:avLst/>
                <a:gdLst>
                  <a:gd name="connsiteX0" fmla="*/ 0 w 1384282"/>
                  <a:gd name="connsiteY0" fmla="*/ 1244840 h 1935712"/>
                  <a:gd name="connsiteX1" fmla="*/ 0 w 1384282"/>
                  <a:gd name="connsiteY1" fmla="*/ 0 h 1935712"/>
                  <a:gd name="connsiteX2" fmla="*/ 595165 w 1384282"/>
                  <a:gd name="connsiteY2" fmla="*/ 0 h 1935712"/>
                  <a:gd name="connsiteX3" fmla="*/ 1384282 w 1384282"/>
                  <a:gd name="connsiteY3" fmla="*/ 690239 h 1935712"/>
                  <a:gd name="connsiteX4" fmla="*/ 1384282 w 1384282"/>
                  <a:gd name="connsiteY4" fmla="*/ 1935713 h 1935712"/>
                  <a:gd name="connsiteX5" fmla="*/ 789117 w 1384282"/>
                  <a:gd name="connsiteY5" fmla="*/ 1935713 h 1935712"/>
                  <a:gd name="connsiteX6" fmla="*/ 0 w 1384282"/>
                  <a:gd name="connsiteY6" fmla="*/ 1244840 h 193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4282" h="1935712">
                    <a:moveTo>
                      <a:pt x="0" y="1244840"/>
                    </a:moveTo>
                    <a:lnTo>
                      <a:pt x="0" y="0"/>
                    </a:lnTo>
                    <a:lnTo>
                      <a:pt x="595165" y="0"/>
                    </a:lnTo>
                    <a:cubicBezTo>
                      <a:pt x="1029338" y="0"/>
                      <a:pt x="1384282" y="310576"/>
                      <a:pt x="1384282" y="690239"/>
                    </a:cubicBezTo>
                    <a:lnTo>
                      <a:pt x="1384282" y="1935713"/>
                    </a:lnTo>
                    <a:lnTo>
                      <a:pt x="789117" y="1935713"/>
                    </a:lnTo>
                    <a:cubicBezTo>
                      <a:pt x="354944" y="1935079"/>
                      <a:pt x="3169" y="1624503"/>
                      <a:pt x="0" y="1244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id="{D94A9A1E-3D85-4345-B089-DA9EB329513E}"/>
                  </a:ext>
                </a:extLst>
              </p:cNvPr>
              <p:cNvSpPr/>
              <p:nvPr/>
            </p:nvSpPr>
            <p:spPr>
              <a:xfrm>
                <a:off x="6190544" y="4812524"/>
                <a:ext cx="536000" cy="716510"/>
              </a:xfrm>
              <a:custGeom>
                <a:avLst/>
                <a:gdLst>
                  <a:gd name="connsiteX0" fmla="*/ 210431 w 489949"/>
                  <a:gd name="connsiteY0" fmla="*/ 702282 h 702282"/>
                  <a:gd name="connsiteX1" fmla="*/ 0 w 489949"/>
                  <a:gd name="connsiteY1" fmla="*/ 702282 h 702282"/>
                  <a:gd name="connsiteX2" fmla="*/ 0 w 489949"/>
                  <a:gd name="connsiteY2" fmla="*/ 250362 h 702282"/>
                  <a:gd name="connsiteX3" fmla="*/ 279518 w 489949"/>
                  <a:gd name="connsiteY3" fmla="*/ 0 h 702282"/>
                  <a:gd name="connsiteX4" fmla="*/ 489950 w 489949"/>
                  <a:gd name="connsiteY4" fmla="*/ 0 h 702282"/>
                  <a:gd name="connsiteX5" fmla="*/ 489950 w 489949"/>
                  <a:gd name="connsiteY5" fmla="*/ 451920 h 702282"/>
                  <a:gd name="connsiteX6" fmla="*/ 210431 w 489949"/>
                  <a:gd name="connsiteY6" fmla="*/ 702282 h 70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949" h="702282">
                    <a:moveTo>
                      <a:pt x="210431" y="702282"/>
                    </a:moveTo>
                    <a:lnTo>
                      <a:pt x="0" y="702282"/>
                    </a:lnTo>
                    <a:lnTo>
                      <a:pt x="0" y="250362"/>
                    </a:lnTo>
                    <a:cubicBezTo>
                      <a:pt x="0" y="112822"/>
                      <a:pt x="125498" y="0"/>
                      <a:pt x="279518" y="0"/>
                    </a:cubicBezTo>
                    <a:lnTo>
                      <a:pt x="489950" y="0"/>
                    </a:lnTo>
                    <a:lnTo>
                      <a:pt x="489950" y="451920"/>
                    </a:lnTo>
                    <a:cubicBezTo>
                      <a:pt x="488682" y="589461"/>
                      <a:pt x="364452" y="702282"/>
                      <a:pt x="210431" y="702282"/>
                    </a:cubicBez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id="{E6293CB4-6CFA-47C8-9322-84A5846E1F06}"/>
                  </a:ext>
                </a:extLst>
              </p:cNvPr>
              <p:cNvSpPr/>
              <p:nvPr/>
            </p:nvSpPr>
            <p:spPr>
              <a:xfrm>
                <a:off x="4903906" y="4650248"/>
                <a:ext cx="1361844" cy="876884"/>
              </a:xfrm>
              <a:custGeom>
                <a:avLst/>
                <a:gdLst>
                  <a:gd name="connsiteX0" fmla="*/ 0 w 1244839"/>
                  <a:gd name="connsiteY0" fmla="*/ 369522 h 859471"/>
                  <a:gd name="connsiteX1" fmla="*/ 0 w 1244839"/>
                  <a:gd name="connsiteY1" fmla="*/ 0 h 859471"/>
                  <a:gd name="connsiteX2" fmla="*/ 801160 w 1244839"/>
                  <a:gd name="connsiteY2" fmla="*/ 0 h 859471"/>
                  <a:gd name="connsiteX3" fmla="*/ 1244840 w 1244839"/>
                  <a:gd name="connsiteY3" fmla="*/ 489950 h 859471"/>
                  <a:gd name="connsiteX4" fmla="*/ 1244840 w 1244839"/>
                  <a:gd name="connsiteY4" fmla="*/ 859472 h 859471"/>
                  <a:gd name="connsiteX5" fmla="*/ 443680 w 1244839"/>
                  <a:gd name="connsiteY5" fmla="*/ 859472 h 859471"/>
                  <a:gd name="connsiteX6" fmla="*/ 0 w 1244839"/>
                  <a:gd name="connsiteY6" fmla="*/ 369522 h 85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4839" h="859471">
                    <a:moveTo>
                      <a:pt x="0" y="369522"/>
                    </a:moveTo>
                    <a:lnTo>
                      <a:pt x="0" y="0"/>
                    </a:lnTo>
                    <a:lnTo>
                      <a:pt x="801160" y="0"/>
                    </a:lnTo>
                    <a:cubicBezTo>
                      <a:pt x="1045184" y="0"/>
                      <a:pt x="1244840" y="220572"/>
                      <a:pt x="1244840" y="489950"/>
                    </a:cubicBezTo>
                    <a:lnTo>
                      <a:pt x="1244840" y="859472"/>
                    </a:lnTo>
                    <a:lnTo>
                      <a:pt x="443680" y="859472"/>
                    </a:lnTo>
                    <a:cubicBezTo>
                      <a:pt x="199656" y="856936"/>
                      <a:pt x="0" y="638899"/>
                      <a:pt x="0" y="369522"/>
                    </a:cubicBezTo>
                    <a:close/>
                  </a:path>
                </a:pathLst>
              </a:custGeom>
              <a:solidFill>
                <a:srgbClr val="46B7A8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6C872E1-2DBB-4BC7-8383-3554D328B50C}"/>
              </a:ext>
            </a:extLst>
          </p:cNvPr>
          <p:cNvSpPr txBox="1"/>
          <p:nvPr/>
        </p:nvSpPr>
        <p:spPr>
          <a:xfrm>
            <a:off x="2147990" y="2658410"/>
            <a:ext cx="7736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Gilroy" panose="00000500000000000000" pitchFamily="2" charset="-52"/>
              </a:rPr>
              <a:t>ИНФОРМАЦИЯ О РАБОТЕ ГБУ «ЮГО-ВОСТОК»</a:t>
            </a:r>
            <a:br>
              <a:rPr lang="ru-RU" sz="4800" dirty="0" smtClean="0">
                <a:solidFill>
                  <a:srgbClr val="C00000"/>
                </a:solidFill>
                <a:latin typeface="Gilroy" panose="00000500000000000000" pitchFamily="2" charset="-52"/>
              </a:rPr>
            </a:br>
            <a:r>
              <a:rPr lang="ru-RU" sz="4800" dirty="0" smtClean="0">
                <a:solidFill>
                  <a:srgbClr val="C00000"/>
                </a:solidFill>
                <a:latin typeface="Gilroy" panose="00000500000000000000" pitchFamily="2" charset="-52"/>
              </a:rPr>
              <a:t> В 2022 ГОДУ</a:t>
            </a:r>
            <a:endParaRPr lang="ru-RU" sz="4800" dirty="0">
              <a:solidFill>
                <a:srgbClr val="C00000"/>
              </a:solidFill>
              <a:latin typeface="Gilroy" panose="000005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392034" y="6145823"/>
            <a:ext cx="709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rgbClr val="929799"/>
                </a:solidFill>
                <a:latin typeface="Gilroy" panose="00000500000000000000" pitchFamily="2" charset="-52"/>
              </a:rPr>
              <a:t>Директор - </a:t>
            </a:r>
            <a:r>
              <a:rPr lang="ru-RU" sz="2800" b="1" dirty="0">
                <a:solidFill>
                  <a:srgbClr val="929799"/>
                </a:solidFill>
                <a:latin typeface="Gilroy" panose="00000500000000000000" pitchFamily="2" charset="-52"/>
              </a:rPr>
              <a:t>Миронов Денис </a:t>
            </a:r>
            <a:r>
              <a:rPr lang="ru-RU" sz="2800" b="1" dirty="0" err="1">
                <a:solidFill>
                  <a:srgbClr val="929799"/>
                </a:solidFill>
                <a:latin typeface="Gilroy" panose="00000500000000000000" pitchFamily="2" charset="-52"/>
              </a:rPr>
              <a:t>Ревазович</a:t>
            </a:r>
            <a:endParaRPr lang="ru-RU" sz="2800" b="1" dirty="0">
              <a:solidFill>
                <a:srgbClr val="929799"/>
              </a:solidFill>
              <a:latin typeface="Gilroy" panose="00000500000000000000" pitchFamily="2" charset="-52"/>
            </a:endParaRPr>
          </a:p>
        </p:txBody>
      </p:sp>
      <p:pic>
        <p:nvPicPr>
          <p:cNvPr id="1026" name="Picture 2" descr="C:\Users\Inna\Desktop\гербы районов\Н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663" y="-746573"/>
            <a:ext cx="2620912" cy="370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C872E1-2DBB-4BC7-8383-3554D328B50C}"/>
              </a:ext>
            </a:extLst>
          </p:cNvPr>
          <p:cNvSpPr txBox="1"/>
          <p:nvPr/>
        </p:nvSpPr>
        <p:spPr>
          <a:xfrm>
            <a:off x="2147990" y="4793658"/>
            <a:ext cx="781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Gilroy" panose="00000500000000000000" pitchFamily="2" charset="-52"/>
              </a:rPr>
              <a:t>район </a:t>
            </a:r>
            <a:r>
              <a:rPr lang="ru-RU" sz="4000" dirty="0" err="1" smtClean="0">
                <a:solidFill>
                  <a:srgbClr val="C00000"/>
                </a:solidFill>
                <a:latin typeface="Gilroy" panose="00000500000000000000" pitchFamily="2" charset="-52"/>
              </a:rPr>
              <a:t>Некрасовка</a:t>
            </a:r>
            <a:endParaRPr lang="ru-RU" sz="4000" dirty="0">
              <a:solidFill>
                <a:srgbClr val="C00000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549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985448" y="444131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"/>
          <a:stretch/>
        </p:blipFill>
        <p:spPr>
          <a:xfrm>
            <a:off x="325840" y="1122745"/>
            <a:ext cx="5951282" cy="4405312"/>
          </a:xfrm>
          <a:prstGeom prst="round2DiagRect">
            <a:avLst>
              <a:gd name="adj1" fmla="val 0"/>
              <a:gd name="adj2" fmla="val 25726"/>
            </a:avLst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-644" r="3648" b="2166"/>
          <a:stretch/>
        </p:blipFill>
        <p:spPr>
          <a:xfrm>
            <a:off x="6444317" y="1122746"/>
            <a:ext cx="5504349" cy="4395544"/>
          </a:xfrm>
          <a:prstGeom prst="round2DiagRect">
            <a:avLst>
              <a:gd name="adj1" fmla="val 23594"/>
              <a:gd name="adj2" fmla="val 0"/>
            </a:avLst>
          </a:prstGeom>
        </p:spPr>
      </p:pic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4678230" y="4529268"/>
            <a:ext cx="792360" cy="2401821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4114800" y="5427531"/>
            <a:ext cx="188810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Секция «Тхэквондо»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317" y="5333999"/>
            <a:ext cx="1734483" cy="72087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444317" y="5348422"/>
            <a:ext cx="163288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Секция «Хоккей»</a:t>
            </a:r>
          </a:p>
        </p:txBody>
      </p:sp>
    </p:spTree>
    <p:extLst>
      <p:ext uri="{BB962C8B-B14F-4D97-AF65-F5344CB8AC3E}">
        <p14:creationId xmlns:p14="http://schemas.microsoft.com/office/powerpoint/2010/main" val="6277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15173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6222" b="22779"/>
          <a:stretch/>
        </p:blipFill>
        <p:spPr>
          <a:xfrm>
            <a:off x="-756745" y="1477116"/>
            <a:ext cx="12405125" cy="55700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017987" y="230152"/>
            <a:ext cx="9014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Крупные </a:t>
            </a:r>
            <a:r>
              <a:rPr lang="ru-RU" sz="3200" b="1" dirty="0">
                <a:solidFill>
                  <a:srgbClr val="C0181C"/>
                </a:solidFill>
                <a:latin typeface="Gilroy" panose="00000500000000000000" pitchFamily="2" charset="-52"/>
              </a:rPr>
              <a:t>социально-значимые </a:t>
            </a:r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</a:p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в районе </a:t>
            </a:r>
            <a:r>
              <a:rPr lang="ru-RU" sz="3200" b="1" dirty="0" err="1" smtClean="0">
                <a:solidFill>
                  <a:srgbClr val="C0181C"/>
                </a:solidFill>
                <a:latin typeface="Gilroy" panose="00000500000000000000" pitchFamily="2" charset="-52"/>
              </a:rPr>
              <a:t>Некрасовка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0524161" y="215713"/>
            <a:ext cx="1017229" cy="20364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726657" y="1669731"/>
            <a:ext cx="10634331" cy="476284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00100" indent="-457200" algn="just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200" dirty="0">
                <a:latin typeface="Gilroy" panose="00000500000000000000" pitchFamily="2" charset="-52"/>
              </a:rPr>
              <a:t>Мероприятие, посвященное Дню защитника Отечества «На страже Родины</a:t>
            </a:r>
            <a:r>
              <a:rPr lang="ru-RU" sz="2200" dirty="0" smtClean="0">
                <a:latin typeface="Gilroy" panose="00000500000000000000" pitchFamily="2" charset="-52"/>
              </a:rPr>
              <a:t>»;</a:t>
            </a:r>
          </a:p>
          <a:p>
            <a:pPr marL="800100" indent="-457200" algn="just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200" dirty="0">
                <a:latin typeface="Gilroy" panose="00000500000000000000" pitchFamily="2" charset="-52"/>
              </a:rPr>
              <a:t>Праздничное мероприятие, посвященное Международному женскому дню 8 </a:t>
            </a:r>
            <a:r>
              <a:rPr lang="ru-RU" sz="2200" dirty="0" smtClean="0">
                <a:latin typeface="Gilroy" panose="00000500000000000000" pitchFamily="2" charset="-52"/>
              </a:rPr>
              <a:t>Марта;</a:t>
            </a:r>
          </a:p>
          <a:p>
            <a:pPr marL="800100" indent="-457200" algn="just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200" dirty="0">
                <a:latin typeface="Gilroy" panose="00000500000000000000" pitchFamily="2" charset="-52"/>
              </a:rPr>
              <a:t>Мероприятие «1 мая – Праздник труда</a:t>
            </a:r>
            <a:r>
              <a:rPr lang="ru-RU" sz="2200" dirty="0" smtClean="0">
                <a:latin typeface="Gilroy" panose="00000500000000000000" pitchFamily="2" charset="-52"/>
              </a:rPr>
              <a:t>!»;</a:t>
            </a:r>
          </a:p>
          <a:p>
            <a:pPr marL="800100" indent="-457200" algn="just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200" dirty="0">
                <a:latin typeface="Gilroy" panose="00000500000000000000" pitchFamily="2" charset="-52"/>
              </a:rPr>
              <a:t>Мероприятие, посвященное Дню Победы (митинг с возложением цветов</a:t>
            </a:r>
            <a:r>
              <a:rPr lang="ru-RU" sz="2200" dirty="0" smtClean="0">
                <a:latin typeface="Gilroy" panose="00000500000000000000" pitchFamily="2" charset="-52"/>
              </a:rPr>
              <a:t>);</a:t>
            </a:r>
          </a:p>
          <a:p>
            <a:pPr marL="800100" indent="-457200" algn="just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200" dirty="0">
                <a:latin typeface="Gilroy" panose="00000500000000000000" pitchFamily="2" charset="-52"/>
              </a:rPr>
              <a:t>Мероприятие, посвященное Дню </a:t>
            </a:r>
            <a:r>
              <a:rPr lang="ru-RU" sz="2200" dirty="0" smtClean="0">
                <a:latin typeface="Gilroy" panose="00000500000000000000" pitchFamily="2" charset="-52"/>
              </a:rPr>
              <a:t>России;</a:t>
            </a:r>
          </a:p>
          <a:p>
            <a:pPr marL="800100" indent="-457200" algn="just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200" dirty="0">
                <a:latin typeface="Gilroy" panose="00000500000000000000" pitchFamily="2" charset="-52"/>
              </a:rPr>
              <a:t>Митинг с возложением цветов, посвященный Дню памяти и скорби – началу Великой Отечественной войны 1941г</a:t>
            </a:r>
            <a:r>
              <a:rPr lang="ru-RU" sz="2200" dirty="0" smtClean="0">
                <a:latin typeface="Gilroy" panose="00000500000000000000" pitchFamily="2" charset="-52"/>
              </a:rPr>
              <a:t>.;</a:t>
            </a:r>
          </a:p>
          <a:p>
            <a:pPr marL="800100" indent="-457200" algn="just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200" dirty="0">
                <a:latin typeface="Gilroy" panose="00000500000000000000" pitchFamily="2" charset="-52"/>
              </a:rPr>
              <a:t>Мероприятие, посвященное Дню Государственного флага РФ. </a:t>
            </a:r>
            <a:r>
              <a:rPr lang="ru-RU" sz="2200" dirty="0" smtClean="0">
                <a:latin typeface="Gilroy" panose="00000500000000000000" pitchFamily="2" charset="-52"/>
              </a:rPr>
              <a:t>Интерактивная программа с играми и конкурсами для детей;</a:t>
            </a:r>
          </a:p>
          <a:p>
            <a:pPr marL="800100" indent="-457200" algn="just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Gilroy" panose="00000500000000000000" pitchFamily="2" charset="-52"/>
              </a:rPr>
              <a:t>Отчетный концерт  «Новогоднее чудо».</a:t>
            </a:r>
          </a:p>
        </p:txBody>
      </p:sp>
    </p:spTree>
    <p:extLst>
      <p:ext uri="{BB962C8B-B14F-4D97-AF65-F5344CB8AC3E}">
        <p14:creationId xmlns:p14="http://schemas.microsoft.com/office/powerpoint/2010/main" val="12031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4"/>
          <a:stretch/>
        </p:blipFill>
        <p:spPr>
          <a:xfrm>
            <a:off x="1725176" y="995116"/>
            <a:ext cx="8568272" cy="5109841"/>
          </a:xfrm>
          <a:prstGeom prst="round2DiagRect">
            <a:avLst>
              <a:gd name="adj1" fmla="val 0"/>
              <a:gd name="adj2" fmla="val 29321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6401449" y="4565774"/>
            <a:ext cx="693651" cy="3209549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474199" y="126030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5143500" y="5867901"/>
            <a:ext cx="327048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Концерт ко дню старшего поколения</a:t>
            </a:r>
          </a:p>
        </p:txBody>
      </p:sp>
    </p:spTree>
    <p:extLst>
      <p:ext uri="{BB962C8B-B14F-4D97-AF65-F5344CB8AC3E}">
        <p14:creationId xmlns:p14="http://schemas.microsoft.com/office/powerpoint/2010/main" val="32889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9" b="14307"/>
          <a:stretch/>
        </p:blipFill>
        <p:spPr>
          <a:xfrm>
            <a:off x="1246862" y="1060698"/>
            <a:ext cx="9712144" cy="5113898"/>
          </a:xfrm>
          <a:prstGeom prst="round2DiagRect">
            <a:avLst>
              <a:gd name="adj1" fmla="val 0"/>
              <a:gd name="adj2" fmla="val 27628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254396" y="4436458"/>
            <a:ext cx="725347" cy="3583797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423141" y="238152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7021957" y="6028302"/>
            <a:ext cx="3190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Новогодний концерт</a:t>
            </a:r>
          </a:p>
        </p:txBody>
      </p:sp>
    </p:spTree>
    <p:extLst>
      <p:ext uri="{BB962C8B-B14F-4D97-AF65-F5344CB8AC3E}">
        <p14:creationId xmlns:p14="http://schemas.microsoft.com/office/powerpoint/2010/main" val="40548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6"/>
          <a:stretch/>
        </p:blipFill>
        <p:spPr>
          <a:xfrm>
            <a:off x="131611" y="1070779"/>
            <a:ext cx="6875238" cy="4867776"/>
          </a:xfrm>
          <a:prstGeom prst="round2DiagRect">
            <a:avLst>
              <a:gd name="adj1" fmla="val 0"/>
              <a:gd name="adj2" fmla="val 30917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100570" y="4632859"/>
            <a:ext cx="950625" cy="297296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294366" y="136399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4104312" y="5816694"/>
            <a:ext cx="279172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Дворовый праздник для всей семьи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/>
          <a:stretch/>
        </p:blipFill>
        <p:spPr>
          <a:xfrm>
            <a:off x="7277100" y="1070779"/>
            <a:ext cx="4467380" cy="2533716"/>
          </a:xfrm>
          <a:prstGeom prst="round2DiagRect">
            <a:avLst>
              <a:gd name="adj1" fmla="val 44988"/>
              <a:gd name="adj2" fmla="val 0"/>
            </a:avLst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3"/>
          <a:stretch/>
        </p:blipFill>
        <p:spPr>
          <a:xfrm>
            <a:off x="7268496" y="3877306"/>
            <a:ext cx="4475984" cy="2659394"/>
          </a:xfrm>
          <a:prstGeom prst="round2DiagRect">
            <a:avLst>
              <a:gd name="adj1" fmla="val 0"/>
              <a:gd name="adj2" fmla="val 36736"/>
            </a:avLst>
          </a:prstGeom>
        </p:spPr>
      </p:pic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0322702" y="2182717"/>
            <a:ext cx="684227" cy="215932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7369" y="5948323"/>
            <a:ext cx="1875715" cy="646331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9877369" y="5997020"/>
            <a:ext cx="190624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Дружный дворик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840560" y="3087974"/>
            <a:ext cx="176724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День России</a:t>
            </a:r>
          </a:p>
        </p:txBody>
      </p:sp>
    </p:spTree>
    <p:extLst>
      <p:ext uri="{BB962C8B-B14F-4D97-AF65-F5344CB8AC3E}">
        <p14:creationId xmlns:p14="http://schemas.microsoft.com/office/powerpoint/2010/main" val="15068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4617" r="7554" b="9"/>
          <a:stretch/>
        </p:blipFill>
        <p:spPr>
          <a:xfrm>
            <a:off x="6401885" y="1201674"/>
            <a:ext cx="5419709" cy="4466136"/>
          </a:xfrm>
          <a:prstGeom prst="round2DiagRect">
            <a:avLst>
              <a:gd name="adj1" fmla="val 28604"/>
              <a:gd name="adj2" fmla="val 0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7180846" y="4563466"/>
            <a:ext cx="900424" cy="259244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t="4627" r="3590"/>
          <a:stretch/>
        </p:blipFill>
        <p:spPr>
          <a:xfrm>
            <a:off x="307001" y="1201673"/>
            <a:ext cx="5822491" cy="4466136"/>
          </a:xfrm>
          <a:prstGeom prst="round2DiagRect">
            <a:avLst>
              <a:gd name="adj1" fmla="val 0"/>
              <a:gd name="adj2" fmla="val 29530"/>
            </a:avLst>
          </a:prstGeom>
        </p:spPr>
      </p:pic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4370984" y="4496311"/>
            <a:ext cx="896186" cy="273099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895089" y="23324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6640375" y="5557042"/>
            <a:ext cx="198136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Соревнования по тхэквондо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032121" y="5557042"/>
            <a:ext cx="157391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Семейные эстафеты</a:t>
            </a:r>
          </a:p>
        </p:txBody>
      </p:sp>
    </p:spTree>
    <p:extLst>
      <p:ext uri="{BB962C8B-B14F-4D97-AF65-F5344CB8AC3E}">
        <p14:creationId xmlns:p14="http://schemas.microsoft.com/office/powerpoint/2010/main" val="12997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/>
          <a:stretch/>
        </p:blipFill>
        <p:spPr>
          <a:xfrm>
            <a:off x="308047" y="1179909"/>
            <a:ext cx="5600211" cy="4419393"/>
          </a:xfrm>
          <a:prstGeom prst="round2DiagRect">
            <a:avLst>
              <a:gd name="adj1" fmla="val 0"/>
              <a:gd name="adj2" fmla="val 31276"/>
            </a:avLst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53" y="1268606"/>
            <a:ext cx="5806032" cy="4354524"/>
          </a:xfrm>
          <a:prstGeom prst="round2DiagRect">
            <a:avLst>
              <a:gd name="adj1" fmla="val 28604"/>
              <a:gd name="adj2" fmla="val 0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6941865" y="4392055"/>
            <a:ext cx="900424" cy="259244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4264985" y="4490982"/>
            <a:ext cx="896186" cy="239035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895089" y="23324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6174558" y="5385631"/>
            <a:ext cx="246953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Спортивный дружный дворик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958758" y="5386462"/>
            <a:ext cx="172064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Спортивный праздник</a:t>
            </a:r>
          </a:p>
        </p:txBody>
      </p:sp>
    </p:spTree>
    <p:extLst>
      <p:ext uri="{BB962C8B-B14F-4D97-AF65-F5344CB8AC3E}">
        <p14:creationId xmlns:p14="http://schemas.microsoft.com/office/powerpoint/2010/main" val="16452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r="2538"/>
          <a:stretch/>
        </p:blipFill>
        <p:spPr>
          <a:xfrm>
            <a:off x="343751" y="1253251"/>
            <a:ext cx="5828298" cy="4386630"/>
          </a:xfrm>
          <a:prstGeom prst="round2DiagRect">
            <a:avLst>
              <a:gd name="adj1" fmla="val 0"/>
              <a:gd name="adj2" fmla="val 27502"/>
            </a:avLst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r="4972"/>
          <a:stretch/>
        </p:blipFill>
        <p:spPr>
          <a:xfrm>
            <a:off x="6318639" y="1253251"/>
            <a:ext cx="5454548" cy="4386630"/>
          </a:xfrm>
          <a:prstGeom prst="round2DiagRect">
            <a:avLst>
              <a:gd name="adj1" fmla="val 28604"/>
              <a:gd name="adj2" fmla="val 0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7127685" y="4450081"/>
            <a:ext cx="900424" cy="259244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4370984" y="4382926"/>
            <a:ext cx="896186" cy="273099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4895089" y="23324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6587213" y="5425259"/>
            <a:ext cx="198136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Шахматный турнир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722469" y="5428023"/>
            <a:ext cx="199906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Танцевальный мастер-класс</a:t>
            </a:r>
          </a:p>
        </p:txBody>
      </p:sp>
    </p:spTree>
    <p:extLst>
      <p:ext uri="{BB962C8B-B14F-4D97-AF65-F5344CB8AC3E}">
        <p14:creationId xmlns:p14="http://schemas.microsoft.com/office/powerpoint/2010/main" val="28382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28" y="1014412"/>
            <a:ext cx="7081694" cy="5311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31970"/>
          <a:stretch/>
        </p:blipFill>
        <p:spPr>
          <a:xfrm>
            <a:off x="591325" y="1040940"/>
            <a:ext cx="3857625" cy="3905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3546728" y="3252953"/>
            <a:ext cx="900424" cy="405504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520138" y="204634"/>
            <a:ext cx="7008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РЕМОНТ ПОМЕЩЕНИЯ В 2022 ГОДУ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2409100" y="5111412"/>
            <a:ext cx="3175675" cy="36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Ул. Маресьева, д. 1</a:t>
            </a:r>
          </a:p>
        </p:txBody>
      </p:sp>
    </p:spTree>
    <p:extLst>
      <p:ext uri="{BB962C8B-B14F-4D97-AF65-F5344CB8AC3E}">
        <p14:creationId xmlns:p14="http://schemas.microsoft.com/office/powerpoint/2010/main" val="33238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6222" b="22779"/>
          <a:stretch/>
        </p:blipFill>
        <p:spPr>
          <a:xfrm>
            <a:off x="1770090" y="1186771"/>
            <a:ext cx="7421411" cy="52776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3817924" y="209669"/>
            <a:ext cx="4352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ЗАДАЧИ НА 2023 ГОД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386608" y="152870"/>
            <a:ext cx="1322005" cy="20364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1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0800000" flipV="1">
            <a:off x="2492321" y="1832081"/>
            <a:ext cx="973842" cy="762219"/>
          </a:xfrm>
          <a:prstGeom prst="round2DiagRect">
            <a:avLst>
              <a:gd name="adj1" fmla="val 42793"/>
              <a:gd name="adj2" fmla="val 0"/>
            </a:avLst>
          </a:prstGeom>
          <a:solidFill>
            <a:srgbClr val="C0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ilroy" panose="00000500000000000000" pitchFamily="2" charset="-52"/>
              </a:rPr>
              <a:t>1</a:t>
            </a:r>
            <a:endParaRPr lang="ru-RU" sz="2800" dirty="0">
              <a:latin typeface="Gilroy" panose="00000500000000000000" pitchFamily="2" charset="-52"/>
            </a:endParaRPr>
          </a:p>
        </p:txBody>
      </p:sp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0800000" flipV="1">
            <a:off x="2492320" y="3296677"/>
            <a:ext cx="973842" cy="762219"/>
          </a:xfrm>
          <a:prstGeom prst="round2DiagRect">
            <a:avLst>
              <a:gd name="adj1" fmla="val 42793"/>
              <a:gd name="adj2" fmla="val 0"/>
            </a:avLst>
          </a:prstGeom>
          <a:solidFill>
            <a:srgbClr val="C0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ilroy" panose="00000500000000000000" pitchFamily="2" charset="-52"/>
              </a:rPr>
              <a:t>2</a:t>
            </a:r>
            <a:endParaRPr lang="ru-RU" sz="2800" dirty="0">
              <a:latin typeface="Gilroy" panose="00000500000000000000" pitchFamily="2" charset="-52"/>
            </a:endParaRPr>
          </a:p>
        </p:txBody>
      </p:sp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0800000" flipV="1">
            <a:off x="2492321" y="5097503"/>
            <a:ext cx="973842" cy="762219"/>
          </a:xfrm>
          <a:prstGeom prst="round2DiagRect">
            <a:avLst>
              <a:gd name="adj1" fmla="val 42793"/>
              <a:gd name="adj2" fmla="val 0"/>
            </a:avLst>
          </a:prstGeom>
          <a:solidFill>
            <a:srgbClr val="C0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ilroy" panose="00000500000000000000" pitchFamily="2" charset="-52"/>
              </a:rPr>
              <a:t>3</a:t>
            </a:r>
            <a:endParaRPr lang="ru-RU" sz="2800" dirty="0">
              <a:latin typeface="Gilroy" panose="00000500000000000000" pitchFamily="2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207948" y="3205653"/>
            <a:ext cx="5206460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ru-RU"/>
            </a:defPPr>
            <a:lvl1pPr marL="342900">
              <a:spcBef>
                <a:spcPts val="600"/>
              </a:spcBef>
              <a:buSzPct val="110000"/>
              <a:defRPr sz="2400">
                <a:latin typeface="Gilroy" panose="00000500000000000000" pitchFamily="2" charset="-52"/>
              </a:defRPr>
            </a:lvl1pPr>
          </a:lstStyle>
          <a:p>
            <a:r>
              <a:rPr lang="ru-RU" sz="2100" dirty="0"/>
              <a:t>Улучшение условий для комфортного пребывания населения, антитеррористический и противопожарной </a:t>
            </a:r>
            <a:r>
              <a:rPr lang="ru-RU" sz="2100" dirty="0" smtClean="0"/>
              <a:t>безопасности.</a:t>
            </a:r>
            <a:endParaRPr lang="ru-RU" sz="2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222639" y="5121058"/>
            <a:ext cx="4647546" cy="7386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100" dirty="0">
                <a:latin typeface="Gilroy" panose="00000500000000000000" pitchFamily="2" charset="-52"/>
              </a:rPr>
              <a:t>Проведение текущих и капитальных </a:t>
            </a:r>
            <a:r>
              <a:rPr lang="ru-RU" sz="2100">
                <a:latin typeface="Gilroy" panose="00000500000000000000" pitchFamily="2" charset="-52"/>
              </a:rPr>
              <a:t>ремонтов </a:t>
            </a:r>
            <a:r>
              <a:rPr lang="ru-RU" sz="2100" smtClean="0">
                <a:latin typeface="Gilroy" panose="00000500000000000000" pitchFamily="2" charset="-52"/>
              </a:rPr>
              <a:t>зданий.</a:t>
            </a:r>
            <a:endParaRPr lang="ru-RU" sz="2100" dirty="0">
              <a:latin typeface="Gilroy" panose="00000500000000000000" pitchFamily="2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7" t="10327" r="19090" b="10327"/>
          <a:stretch/>
        </p:blipFill>
        <p:spPr bwMode="auto">
          <a:xfrm>
            <a:off x="9191501" y="3970569"/>
            <a:ext cx="2998149" cy="256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222639" y="1799002"/>
            <a:ext cx="5446348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lnSpc>
                <a:spcPts val="2400"/>
              </a:lnSpc>
              <a:spcBef>
                <a:spcPts val="600"/>
              </a:spcBef>
              <a:buSzPct val="110000"/>
            </a:pPr>
            <a:r>
              <a:rPr lang="ru-RU" sz="2100" dirty="0" smtClean="0">
                <a:latin typeface="Gilroy" panose="00000500000000000000" pitchFamily="2" charset="-52"/>
              </a:rPr>
              <a:t>Улучшение </a:t>
            </a:r>
            <a:r>
              <a:rPr lang="en-US" sz="2100" dirty="0" err="1">
                <a:latin typeface="Gilroy" panose="00000500000000000000" pitchFamily="2" charset="-52"/>
              </a:rPr>
              <a:t>качества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оказываемых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услуг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за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счет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улучшения</a:t>
            </a:r>
            <a:r>
              <a:rPr lang="en-US" sz="2100" dirty="0">
                <a:latin typeface="Gilroy" panose="00000500000000000000" pitchFamily="2" charset="-52"/>
              </a:rPr>
              <a:t> и </a:t>
            </a:r>
            <a:r>
              <a:rPr lang="en-US" sz="2100" dirty="0" err="1">
                <a:latin typeface="Gilroy" panose="00000500000000000000" pitchFamily="2" charset="-52"/>
              </a:rPr>
              <a:t>обновления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материально-технической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 smtClean="0">
                <a:latin typeface="Gilroy" panose="00000500000000000000" pitchFamily="2" charset="-52"/>
              </a:rPr>
              <a:t>базы</a:t>
            </a:r>
            <a:r>
              <a:rPr lang="ru-RU" sz="2100" dirty="0" smtClean="0">
                <a:latin typeface="Gilroy" panose="00000500000000000000" pitchFamily="2" charset="-52"/>
              </a:rPr>
              <a:t>.</a:t>
            </a:r>
            <a:endParaRPr lang="ru-RU" sz="2100" dirty="0"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57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6222" b="22779"/>
          <a:stretch/>
        </p:blipFill>
        <p:spPr>
          <a:xfrm>
            <a:off x="-252248" y="768472"/>
            <a:ext cx="12447358" cy="60895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1697132" y="209669"/>
            <a:ext cx="858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ИНФОРМАЦИЯ ОБ УЧРЕЖДЕНИИ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08675BC-61C2-4A40-BAA4-AF112145A3EA}"/>
              </a:ext>
            </a:extLst>
          </p:cNvPr>
          <p:cNvGrpSpPr/>
          <p:nvPr/>
        </p:nvGrpSpPr>
        <p:grpSpPr>
          <a:xfrm>
            <a:off x="726658" y="202910"/>
            <a:ext cx="11346271" cy="6275791"/>
            <a:chOff x="726658" y="202910"/>
            <a:chExt cx="11346271" cy="6275791"/>
          </a:xfrm>
        </p:grpSpPr>
        <p:sp>
          <p:nvSpPr>
            <p:cNvPr id="14" name="Прямоугольник: скругленные противолежащие углы 13">
              <a:extLst>
                <a:ext uri="{FF2B5EF4-FFF2-40B4-BE49-F238E27FC236}">
                  <a16:creationId xmlns:a16="http://schemas.microsoft.com/office/drawing/2014/main" id="{2BDD8A5C-00FE-4E47-ADA6-35A08155FB4C}"/>
                </a:ext>
              </a:extLst>
            </p:cNvPr>
            <p:cNvSpPr/>
            <p:nvPr/>
          </p:nvSpPr>
          <p:spPr>
            <a:xfrm rot="16200000" flipV="1">
              <a:off x="10693292" y="-133461"/>
              <a:ext cx="1043265" cy="171600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46B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077303-A4DB-48A5-96F9-A518D9083767}"/>
                </a:ext>
              </a:extLst>
            </p:cNvPr>
            <p:cNvSpPr txBox="1"/>
            <p:nvPr/>
          </p:nvSpPr>
          <p:spPr>
            <a:xfrm>
              <a:off x="726658" y="1231111"/>
              <a:ext cx="10946920" cy="524759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algn="just">
                <a:spcBef>
                  <a:spcPts val="600"/>
                </a:spcBef>
                <a:buSzPct val="110000"/>
              </a:pPr>
              <a:r>
                <a:rPr lang="ru-RU" sz="1600" dirty="0">
                  <a:latin typeface="Gilroy" panose="00000500000000000000" pitchFamily="2" charset="-52"/>
                </a:rPr>
                <a:t>Государственное  бюджетное  учреждение  города Москвы по работе с населением по месту жительства «Юго-Восток» сокращенное наименование ГБУ «Юго-Восток» создано для выполнения работ, оказания услуг в целях обеспечения реализации предусмотренных федеральными законами, законами города Москвы, нормативными правовыми актами Правительства Москвы полномочий города Москвы в сфере организации досуговой, социально-воспитательной, физкультурно-оздоровительной и спортивной работы с населением Юго-Восточного административного округа города Москвы по месту жительства. </a:t>
              </a:r>
              <a:endParaRPr lang="ru-RU" sz="1600" dirty="0" smtClean="0">
                <a:latin typeface="Gilroy" panose="00000500000000000000" pitchFamily="2" charset="-52"/>
              </a:endParaRPr>
            </a:p>
            <a:p>
              <a:pPr marL="342900" algn="just">
                <a:spcBef>
                  <a:spcPts val="600"/>
                </a:spcBef>
                <a:buSzPct val="110000"/>
              </a:pPr>
              <a:r>
                <a:rPr lang="ru-RU" sz="1600" dirty="0" smtClean="0">
                  <a:latin typeface="Gilroy" panose="00000500000000000000" pitchFamily="2" charset="-52"/>
                </a:rPr>
                <a:t>Учреждение </a:t>
              </a:r>
              <a:r>
                <a:rPr lang="ru-RU" sz="1600" dirty="0">
                  <a:latin typeface="Gilroy" panose="00000500000000000000" pitchFamily="2" charset="-52"/>
                </a:rPr>
                <a:t>образовано в марте 2020 года путем реорганизации в соответствии с распоряжением Префектуры Юго-Восточного административного округа города Москвы от 07.08.2019 г. № 615 «О реорганизации Государственного бюджетного учреждения города Москвы по работе с населением по месту жительства «Лефортово» путем присоединения к нему Государственного бюджетного учреждения города Москвы  «Центр досуга и спорта «Кругозор». </a:t>
              </a:r>
              <a:endParaRPr lang="ru-RU" sz="1600" dirty="0" smtClean="0">
                <a:latin typeface="Gilroy" panose="00000500000000000000" pitchFamily="2" charset="-52"/>
              </a:endParaRPr>
            </a:p>
            <a:p>
              <a:pPr marL="342900" algn="just">
                <a:spcBef>
                  <a:spcPts val="600"/>
                </a:spcBef>
                <a:buSzPct val="110000"/>
              </a:pPr>
              <a:r>
                <a:rPr lang="ru-RU" sz="1600" dirty="0" smtClean="0">
                  <a:latin typeface="Gilroy" panose="00000500000000000000" pitchFamily="2" charset="-52"/>
                </a:rPr>
                <a:t>В </a:t>
              </a:r>
              <a:r>
                <a:rPr lang="ru-RU" sz="1600" dirty="0">
                  <a:latin typeface="Gilroy" panose="00000500000000000000" pitchFamily="2" charset="-52"/>
                </a:rPr>
                <a:t>феврале 2022 года произошла реорганизация на основании распоряжения Префектуры Юго-Восточного административного округа города Москвы № Р-302/21 от 21.10.2021 «О реорганизации Государственного бюджетного учреждения города Москвы по работе с населением по месту жительства «Юго-Восток» путем присоединения к нему государственных бюджетных учреждений города Москвы: «Культурно-спортивный центр «Успех», Молодежный творческий клуб «Святогор», «Культурно-спортивный центр Печатники», Центр культуры досуга и спорта «Истоки», Государственного бюджетного учреждения города Москвы по работе с населением по месту жительства «Наш мир»». Предыдущие наименования учреждения ГБУ «Лефортово», ранее ГБУ СТЦ «Икар».</a:t>
              </a:r>
            </a:p>
            <a:p>
              <a:pPr marL="342900" algn="just">
                <a:spcBef>
                  <a:spcPts val="600"/>
                </a:spcBef>
                <a:buSzPct val="110000"/>
              </a:pPr>
              <a:r>
                <a:rPr lang="ru-RU" sz="1600" dirty="0">
                  <a:latin typeface="Gilroy" panose="00000500000000000000" pitchFamily="2" charset="-52"/>
                </a:rPr>
                <a:t>С 03.12.2012 года директором является Миронов Денис </a:t>
              </a:r>
              <a:r>
                <a:rPr lang="ru-RU" sz="1600" dirty="0" err="1">
                  <a:latin typeface="Gilroy" panose="00000500000000000000" pitchFamily="2" charset="-52"/>
                </a:rPr>
                <a:t>Ревазович</a:t>
              </a:r>
              <a:r>
                <a:rPr lang="ru-RU" sz="1600" dirty="0" smtClean="0">
                  <a:latin typeface="Gilroy" panose="00000500000000000000" pitchFamily="2" charset="-52"/>
                </a:rPr>
                <a:t>.</a:t>
              </a:r>
              <a:endParaRPr lang="ru-RU" sz="2000" dirty="0">
                <a:latin typeface="Gilroy" panose="00000500000000000000" pitchFamily="2" charset="-52"/>
              </a:endParaRP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752AACC9-21B3-463F-BC4E-E3B1FE741CA9}"/>
                </a:ext>
              </a:extLst>
            </p:cNvPr>
            <p:cNvGrpSpPr/>
            <p:nvPr/>
          </p:nvGrpSpPr>
          <p:grpSpPr>
            <a:xfrm>
              <a:off x="726658" y="273405"/>
              <a:ext cx="1116391" cy="652166"/>
              <a:chOff x="335668" y="340923"/>
              <a:chExt cx="2028240" cy="1184843"/>
            </a:xfrm>
          </p:grpSpPr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id="{FF85BC68-C412-4777-9B41-8F59365C02D6}"/>
                  </a:ext>
                </a:extLst>
              </p:cNvPr>
              <p:cNvSpPr/>
              <p:nvPr/>
            </p:nvSpPr>
            <p:spPr>
              <a:xfrm>
                <a:off x="2098806" y="342126"/>
                <a:ext cx="265102" cy="1147573"/>
              </a:xfrm>
              <a:custGeom>
                <a:avLst/>
                <a:gdLst>
                  <a:gd name="connsiteX0" fmla="*/ 204988 w 265102"/>
                  <a:gd name="connsiteY0" fmla="*/ 10219 h 1147573"/>
                  <a:gd name="connsiteX1" fmla="*/ 168920 w 265102"/>
                  <a:gd name="connsiteY1" fmla="*/ 15629 h 1147573"/>
                  <a:gd name="connsiteX2" fmla="*/ 78148 w 265102"/>
                  <a:gd name="connsiteY2" fmla="*/ 33664 h 1147573"/>
                  <a:gd name="connsiteX3" fmla="*/ 78148 w 265102"/>
                  <a:gd name="connsiteY3" fmla="*/ 140666 h 1147573"/>
                  <a:gd name="connsiteX4" fmla="*/ 161706 w 265102"/>
                  <a:gd name="connsiteY4" fmla="*/ 121430 h 1147573"/>
                  <a:gd name="connsiteX5" fmla="*/ 159903 w 265102"/>
                  <a:gd name="connsiteY5" fmla="*/ 747816 h 1147573"/>
                  <a:gd name="connsiteX6" fmla="*/ 72137 w 265102"/>
                  <a:gd name="connsiteY6" fmla="*/ 971439 h 1147573"/>
                  <a:gd name="connsiteX7" fmla="*/ 0 w 265102"/>
                  <a:gd name="connsiteY7" fmla="*/ 1147573 h 1147573"/>
                  <a:gd name="connsiteX8" fmla="*/ 261495 w 265102"/>
                  <a:gd name="connsiteY8" fmla="*/ 749619 h 1147573"/>
                  <a:gd name="connsiteX9" fmla="*/ 265102 w 265102"/>
                  <a:gd name="connsiteY9" fmla="*/ 0 h 1147573"/>
                  <a:gd name="connsiteX10" fmla="*/ 204988 w 265102"/>
                  <a:gd name="connsiteY10" fmla="*/ 10219 h 11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5102" h="1147573">
                    <a:moveTo>
                      <a:pt x="204988" y="10219"/>
                    </a:moveTo>
                    <a:cubicBezTo>
                      <a:pt x="197174" y="12023"/>
                      <a:pt x="174931" y="13826"/>
                      <a:pt x="168920" y="15629"/>
                    </a:cubicBezTo>
                    <a:cubicBezTo>
                      <a:pt x="138863" y="19837"/>
                      <a:pt x="108205" y="25849"/>
                      <a:pt x="78148" y="33664"/>
                    </a:cubicBezTo>
                    <a:lnTo>
                      <a:pt x="78148" y="140666"/>
                    </a:lnTo>
                    <a:cubicBezTo>
                      <a:pt x="105800" y="132851"/>
                      <a:pt x="133453" y="126239"/>
                      <a:pt x="161706" y="121430"/>
                    </a:cubicBezTo>
                    <a:lnTo>
                      <a:pt x="159903" y="747816"/>
                    </a:lnTo>
                    <a:cubicBezTo>
                      <a:pt x="159903" y="833779"/>
                      <a:pt x="126840" y="912528"/>
                      <a:pt x="72137" y="971439"/>
                    </a:cubicBezTo>
                    <a:cubicBezTo>
                      <a:pt x="61316" y="1035761"/>
                      <a:pt x="36068" y="1095875"/>
                      <a:pt x="0" y="1147573"/>
                    </a:cubicBezTo>
                    <a:cubicBezTo>
                      <a:pt x="153891" y="1080847"/>
                      <a:pt x="261495" y="927556"/>
                      <a:pt x="261495" y="749619"/>
                    </a:cubicBezTo>
                    <a:lnTo>
                      <a:pt x="265102" y="0"/>
                    </a:lnTo>
                    <a:lnTo>
                      <a:pt x="204988" y="10219"/>
                    </a:lnTo>
                    <a:close/>
                  </a:path>
                </a:pathLst>
              </a:custGeom>
              <a:solidFill>
                <a:srgbClr val="929799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27F3B086-3FAB-42E7-B5EF-183F295D829F}"/>
                  </a:ext>
                </a:extLst>
              </p:cNvPr>
              <p:cNvSpPr/>
              <p:nvPr/>
            </p:nvSpPr>
            <p:spPr>
              <a:xfrm>
                <a:off x="1810260" y="340923"/>
                <a:ext cx="269911" cy="1148775"/>
              </a:xfrm>
              <a:custGeom>
                <a:avLst/>
                <a:gdLst>
                  <a:gd name="connsiteX0" fmla="*/ 209196 w 269911"/>
                  <a:gd name="connsiteY0" fmla="*/ 9618 h 1148775"/>
                  <a:gd name="connsiteX1" fmla="*/ 169521 w 269911"/>
                  <a:gd name="connsiteY1" fmla="*/ 15028 h 1148775"/>
                  <a:gd name="connsiteX2" fmla="*/ 76946 w 269911"/>
                  <a:gd name="connsiteY2" fmla="*/ 34265 h 1148775"/>
                  <a:gd name="connsiteX3" fmla="*/ 76946 w 269911"/>
                  <a:gd name="connsiteY3" fmla="*/ 143672 h 1148775"/>
                  <a:gd name="connsiteX4" fmla="*/ 164111 w 269911"/>
                  <a:gd name="connsiteY4" fmla="*/ 122632 h 1148775"/>
                  <a:gd name="connsiteX5" fmla="*/ 158700 w 269911"/>
                  <a:gd name="connsiteY5" fmla="*/ 749018 h 1148775"/>
                  <a:gd name="connsiteX6" fmla="*/ 71535 w 269911"/>
                  <a:gd name="connsiteY6" fmla="*/ 972041 h 1148775"/>
                  <a:gd name="connsiteX7" fmla="*/ 0 w 269911"/>
                  <a:gd name="connsiteY7" fmla="*/ 1148775 h 1148775"/>
                  <a:gd name="connsiteX8" fmla="*/ 264501 w 269911"/>
                  <a:gd name="connsiteY8" fmla="*/ 747215 h 1148775"/>
                  <a:gd name="connsiteX9" fmla="*/ 269911 w 269911"/>
                  <a:gd name="connsiteY9" fmla="*/ 0 h 1148775"/>
                  <a:gd name="connsiteX10" fmla="*/ 209196 w 269911"/>
                  <a:gd name="connsiteY10" fmla="*/ 9618 h 114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911" h="1148775">
                    <a:moveTo>
                      <a:pt x="209196" y="9618"/>
                    </a:moveTo>
                    <a:cubicBezTo>
                      <a:pt x="209196" y="9618"/>
                      <a:pt x="179139" y="13225"/>
                      <a:pt x="169521" y="15028"/>
                    </a:cubicBezTo>
                    <a:cubicBezTo>
                      <a:pt x="138863" y="19237"/>
                      <a:pt x="108205" y="25849"/>
                      <a:pt x="76946" y="34265"/>
                    </a:cubicBezTo>
                    <a:lnTo>
                      <a:pt x="76946" y="143672"/>
                    </a:lnTo>
                    <a:cubicBezTo>
                      <a:pt x="106402" y="134655"/>
                      <a:pt x="135857" y="127441"/>
                      <a:pt x="164111" y="122632"/>
                    </a:cubicBezTo>
                    <a:lnTo>
                      <a:pt x="158700" y="749018"/>
                    </a:lnTo>
                    <a:cubicBezTo>
                      <a:pt x="158700" y="834981"/>
                      <a:pt x="125638" y="913129"/>
                      <a:pt x="71535" y="972041"/>
                    </a:cubicBezTo>
                    <a:cubicBezTo>
                      <a:pt x="60715" y="1036964"/>
                      <a:pt x="36068" y="1097077"/>
                      <a:pt x="0" y="1148775"/>
                    </a:cubicBezTo>
                    <a:cubicBezTo>
                      <a:pt x="154493" y="1082049"/>
                      <a:pt x="263299" y="927556"/>
                      <a:pt x="264501" y="747215"/>
                    </a:cubicBezTo>
                    <a:lnTo>
                      <a:pt x="269911" y="0"/>
                    </a:lnTo>
                    <a:lnTo>
                      <a:pt x="209196" y="9618"/>
                    </a:lnTo>
                    <a:close/>
                  </a:path>
                </a:pathLst>
              </a:custGeom>
              <a:solidFill>
                <a:srgbClr val="929799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23EBF18F-A182-4DDC-9887-E58B88ECDCC4}"/>
                  </a:ext>
                </a:extLst>
              </p:cNvPr>
              <p:cNvSpPr/>
              <p:nvPr/>
            </p:nvSpPr>
            <p:spPr>
              <a:xfrm>
                <a:off x="1050421" y="357755"/>
                <a:ext cx="730984" cy="1168011"/>
              </a:xfrm>
              <a:custGeom>
                <a:avLst/>
                <a:gdLst>
                  <a:gd name="connsiteX0" fmla="*/ 314395 w 730984"/>
                  <a:gd name="connsiteY0" fmla="*/ 1168012 h 1168011"/>
                  <a:gd name="connsiteX1" fmla="*/ 0 w 730984"/>
                  <a:gd name="connsiteY1" fmla="*/ 1168012 h 1168011"/>
                  <a:gd name="connsiteX2" fmla="*/ 0 w 730984"/>
                  <a:gd name="connsiteY2" fmla="*/ 416589 h 1168011"/>
                  <a:gd name="connsiteX3" fmla="*/ 416589 w 730984"/>
                  <a:gd name="connsiteY3" fmla="*/ 0 h 1168011"/>
                  <a:gd name="connsiteX4" fmla="*/ 730984 w 730984"/>
                  <a:gd name="connsiteY4" fmla="*/ 0 h 1168011"/>
                  <a:gd name="connsiteX5" fmla="*/ 730984 w 730984"/>
                  <a:gd name="connsiteY5" fmla="*/ 751423 h 1168011"/>
                  <a:gd name="connsiteX6" fmla="*/ 314395 w 730984"/>
                  <a:gd name="connsiteY6" fmla="*/ 1168012 h 1168011"/>
                  <a:gd name="connsiteX7" fmla="*/ 104598 w 730984"/>
                  <a:gd name="connsiteY7" fmla="*/ 1064015 h 1168011"/>
                  <a:gd name="connsiteX8" fmla="*/ 314395 w 730984"/>
                  <a:gd name="connsiteY8" fmla="*/ 1064015 h 1168011"/>
                  <a:gd name="connsiteX9" fmla="*/ 626386 w 730984"/>
                  <a:gd name="connsiteY9" fmla="*/ 752024 h 1168011"/>
                  <a:gd name="connsiteX10" fmla="*/ 626386 w 730984"/>
                  <a:gd name="connsiteY10" fmla="*/ 102795 h 1168011"/>
                  <a:gd name="connsiteX11" fmla="*/ 416589 w 730984"/>
                  <a:gd name="connsiteY11" fmla="*/ 102795 h 1168011"/>
                  <a:gd name="connsiteX12" fmla="*/ 104598 w 730984"/>
                  <a:gd name="connsiteY12" fmla="*/ 414785 h 1168011"/>
                  <a:gd name="connsiteX13" fmla="*/ 104598 w 730984"/>
                  <a:gd name="connsiteY13" fmla="*/ 1064015 h 116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0984" h="1168011">
                    <a:moveTo>
                      <a:pt x="314395" y="1168012"/>
                    </a:moveTo>
                    <a:lnTo>
                      <a:pt x="0" y="1168012"/>
                    </a:lnTo>
                    <a:lnTo>
                      <a:pt x="0" y="416589"/>
                    </a:lnTo>
                    <a:cubicBezTo>
                      <a:pt x="0" y="187555"/>
                      <a:pt x="187555" y="0"/>
                      <a:pt x="416589" y="0"/>
                    </a:cubicBezTo>
                    <a:lnTo>
                      <a:pt x="730984" y="0"/>
                    </a:lnTo>
                    <a:lnTo>
                      <a:pt x="730984" y="751423"/>
                    </a:lnTo>
                    <a:cubicBezTo>
                      <a:pt x="729181" y="980457"/>
                      <a:pt x="543429" y="1168012"/>
                      <a:pt x="314395" y="1168012"/>
                    </a:cubicBezTo>
                    <a:close/>
                    <a:moveTo>
                      <a:pt x="104598" y="1064015"/>
                    </a:moveTo>
                    <a:lnTo>
                      <a:pt x="314395" y="1064015"/>
                    </a:lnTo>
                    <a:cubicBezTo>
                      <a:pt x="486321" y="1064015"/>
                      <a:pt x="626386" y="923950"/>
                      <a:pt x="626386" y="752024"/>
                    </a:cubicBezTo>
                    <a:lnTo>
                      <a:pt x="626386" y="102795"/>
                    </a:lnTo>
                    <a:lnTo>
                      <a:pt x="416589" y="102795"/>
                    </a:lnTo>
                    <a:cubicBezTo>
                      <a:pt x="244663" y="102795"/>
                      <a:pt x="104598" y="242860"/>
                      <a:pt x="104598" y="414785"/>
                    </a:cubicBezTo>
                    <a:lnTo>
                      <a:pt x="104598" y="1064015"/>
                    </a:lnTo>
                    <a:close/>
                  </a:path>
                </a:pathLst>
              </a:custGeom>
              <a:solidFill>
                <a:srgbClr val="C0181C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id="{37EDBC4C-9CD6-44EF-B35F-E0DEA3971579}"/>
                  </a:ext>
                </a:extLst>
              </p:cNvPr>
              <p:cNvSpPr/>
              <p:nvPr/>
            </p:nvSpPr>
            <p:spPr>
              <a:xfrm>
                <a:off x="335668" y="375188"/>
                <a:ext cx="654639" cy="1150578"/>
              </a:xfrm>
              <a:custGeom>
                <a:avLst/>
                <a:gdLst>
                  <a:gd name="connsiteX0" fmla="*/ 556053 w 654639"/>
                  <a:gd name="connsiteY0" fmla="*/ 1150579 h 1150578"/>
                  <a:gd name="connsiteX1" fmla="*/ 437028 w 654639"/>
                  <a:gd name="connsiteY1" fmla="*/ 1150579 h 1150578"/>
                  <a:gd name="connsiteX2" fmla="*/ 130447 w 654639"/>
                  <a:gd name="connsiteY2" fmla="*/ 1038767 h 1150578"/>
                  <a:gd name="connsiteX3" fmla="*/ 0 w 654639"/>
                  <a:gd name="connsiteY3" fmla="*/ 749018 h 1150578"/>
                  <a:gd name="connsiteX4" fmla="*/ 0 w 654639"/>
                  <a:gd name="connsiteY4" fmla="*/ 0 h 1150578"/>
                  <a:gd name="connsiteX5" fmla="*/ 334834 w 654639"/>
                  <a:gd name="connsiteY5" fmla="*/ 0 h 1150578"/>
                  <a:gd name="connsiteX6" fmla="*/ 654640 w 654639"/>
                  <a:gd name="connsiteY6" fmla="*/ 134054 h 1150578"/>
                  <a:gd name="connsiteX7" fmla="*/ 577093 w 654639"/>
                  <a:gd name="connsiteY7" fmla="*/ 201982 h 1150578"/>
                  <a:gd name="connsiteX8" fmla="*/ 334834 w 654639"/>
                  <a:gd name="connsiteY8" fmla="*/ 101592 h 1150578"/>
                  <a:gd name="connsiteX9" fmla="*/ 103997 w 654639"/>
                  <a:gd name="connsiteY9" fmla="*/ 101592 h 1150578"/>
                  <a:gd name="connsiteX10" fmla="*/ 103997 w 654639"/>
                  <a:gd name="connsiteY10" fmla="*/ 746614 h 1150578"/>
                  <a:gd name="connsiteX11" fmla="*/ 437028 w 654639"/>
                  <a:gd name="connsiteY11" fmla="*/ 1043576 h 1150578"/>
                  <a:gd name="connsiteX12" fmla="*/ 556053 w 654639"/>
                  <a:gd name="connsiteY12" fmla="*/ 1043576 h 1150578"/>
                  <a:gd name="connsiteX13" fmla="*/ 556053 w 654639"/>
                  <a:gd name="connsiteY13" fmla="*/ 1150579 h 115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4639" h="1150578">
                    <a:moveTo>
                      <a:pt x="556053" y="1150579"/>
                    </a:moveTo>
                    <a:lnTo>
                      <a:pt x="437028" y="1150579"/>
                    </a:lnTo>
                    <a:cubicBezTo>
                      <a:pt x="319806" y="1150579"/>
                      <a:pt x="211601" y="1110904"/>
                      <a:pt x="130447" y="1038767"/>
                    </a:cubicBezTo>
                    <a:cubicBezTo>
                      <a:pt x="46889" y="964827"/>
                      <a:pt x="0" y="860830"/>
                      <a:pt x="0" y="749018"/>
                    </a:cubicBezTo>
                    <a:lnTo>
                      <a:pt x="0" y="0"/>
                    </a:lnTo>
                    <a:lnTo>
                      <a:pt x="334834" y="0"/>
                    </a:lnTo>
                    <a:cubicBezTo>
                      <a:pt x="465281" y="0"/>
                      <a:pt x="573486" y="45686"/>
                      <a:pt x="654640" y="134054"/>
                    </a:cubicBezTo>
                    <a:lnTo>
                      <a:pt x="577093" y="201982"/>
                    </a:lnTo>
                    <a:cubicBezTo>
                      <a:pt x="516378" y="134054"/>
                      <a:pt x="437028" y="101592"/>
                      <a:pt x="334834" y="101592"/>
                    </a:cubicBezTo>
                    <a:lnTo>
                      <a:pt x="103997" y="101592"/>
                    </a:lnTo>
                    <a:lnTo>
                      <a:pt x="103997" y="746614"/>
                    </a:lnTo>
                    <a:cubicBezTo>
                      <a:pt x="103997" y="914932"/>
                      <a:pt x="247669" y="1043576"/>
                      <a:pt x="437028" y="1043576"/>
                    </a:cubicBezTo>
                    <a:lnTo>
                      <a:pt x="556053" y="1043576"/>
                    </a:lnTo>
                    <a:lnTo>
                      <a:pt x="556053" y="1150579"/>
                    </a:lnTo>
                    <a:close/>
                  </a:path>
                </a:pathLst>
              </a:custGeom>
              <a:solidFill>
                <a:srgbClr val="C0181C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29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982026" y="257440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КОНТАКТНАЯ ИНФОРМАЦИЯ 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392560" y="-3042491"/>
            <a:ext cx="1563996" cy="986769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948208" y="1219695"/>
            <a:ext cx="10160195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ctr">
              <a:spcBef>
                <a:spcPts val="600"/>
              </a:spcBef>
              <a:buSzPct val="110000"/>
            </a:pPr>
            <a:r>
              <a:rPr lang="ru-RU" sz="2800" dirty="0">
                <a:solidFill>
                  <a:schemeClr val="bg1"/>
                </a:solidFill>
                <a:latin typeface="Gilroy" panose="00000500000000000000" pitchFamily="2" charset="-52"/>
              </a:rPr>
              <a:t>Государственное бюджетное учреждение города Москвы по работе с населением по месту жительства «Юго-Восток (ГБУ «Юго-Восток»)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171819" y="3056296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>
                <a:latin typeface="Gilroy" panose="00000500000000000000" pitchFamily="2" charset="-52"/>
              </a:rPr>
              <a:t>Адрес: г. Москва, ул. Энергетическая, д.5</a:t>
            </a:r>
          </a:p>
        </p:txBody>
      </p:sp>
      <p:pic>
        <p:nvPicPr>
          <p:cNvPr id="2052" name="Picture 4" descr="Иконка Адрес в стиле iO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46B7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44" y="2876989"/>
            <a:ext cx="879304" cy="8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171819" y="4195945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>
                <a:latin typeface="Gilroy" panose="00000500000000000000" pitchFamily="2" charset="-52"/>
              </a:rPr>
              <a:t>Телефон: +74953621708</a:t>
            </a:r>
          </a:p>
        </p:txBody>
      </p:sp>
      <p:pic>
        <p:nvPicPr>
          <p:cNvPr id="2056" name="Picture 8" descr="Old Telephone - - Значок Телефон Белый Png | Full Size PNG Download |  Seek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46B7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37" y="4070791"/>
            <a:ext cx="881517" cy="7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Веб-сайт – Бесплатные иконки: поисковая оптимизация и Интернет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46B7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03" y="4859822"/>
            <a:ext cx="1263984" cy="12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171819" y="5348472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 smtClean="0">
                <a:latin typeface="Gilroy" panose="00000500000000000000" pitchFamily="2" charset="-52"/>
              </a:rPr>
              <a:t>Сайт: </a:t>
            </a:r>
            <a:r>
              <a:rPr lang="ru-RU" sz="2800" dirty="0">
                <a:latin typeface="Gilroy" panose="00000500000000000000" pitchFamily="2" charset="-52"/>
                <a:hlinkClick r:id="rId8"/>
              </a:rPr>
              <a:t>https://gbu-ugovostok.ru</a:t>
            </a:r>
            <a:r>
              <a:rPr lang="ru-RU" sz="2800" dirty="0" smtClean="0">
                <a:latin typeface="Gilroy" panose="00000500000000000000" pitchFamily="2" charset="-52"/>
                <a:hlinkClick r:id="rId8"/>
              </a:rPr>
              <a:t>/</a:t>
            </a:r>
            <a:r>
              <a:rPr lang="ru-RU" sz="2800" dirty="0" smtClean="0">
                <a:latin typeface="Gilroy" panose="00000500000000000000" pitchFamily="2" charset="-52"/>
              </a:rPr>
              <a:t> </a:t>
            </a:r>
            <a:endParaRPr lang="ru-RU" sz="2800" dirty="0"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884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1761068" y="204634"/>
            <a:ext cx="995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Механизм взаимодействия по </a:t>
            </a:r>
            <a:r>
              <a:rPr lang="ru-RU" sz="3200" b="1" cap="all" dirty="0">
                <a:solidFill>
                  <a:srgbClr val="C0181C"/>
                </a:solidFill>
                <a:latin typeface="Gilroy" panose="00000500000000000000" pitchFamily="2" charset="-52"/>
              </a:rPr>
              <a:t>продвижению здорового образа </a:t>
            </a:r>
            <a:r>
              <a:rPr lang="ru-RU" sz="3200" b="1" cap="all" dirty="0" smtClean="0">
                <a:solidFill>
                  <a:srgbClr val="C0181C"/>
                </a:solidFill>
                <a:latin typeface="Gilroy" panose="00000500000000000000" pitchFamily="2" charset="-52"/>
              </a:rPr>
              <a:t>жизни</a:t>
            </a:r>
            <a:endParaRPr lang="ru-RU" sz="3200" b="1" cap="all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62722" y="1608196"/>
            <a:ext cx="11842214" cy="4611851"/>
            <a:chOff x="812314" y="1965976"/>
            <a:chExt cx="16675324" cy="7018141"/>
          </a:xfrm>
        </p:grpSpPr>
        <p:grpSp>
          <p:nvGrpSpPr>
            <p:cNvPr id="21" name="Group 5"/>
            <p:cNvGrpSpPr/>
            <p:nvPr/>
          </p:nvGrpSpPr>
          <p:grpSpPr>
            <a:xfrm>
              <a:off x="8665687" y="4626259"/>
              <a:ext cx="956749" cy="756650"/>
              <a:chOff x="0" y="0"/>
              <a:chExt cx="251983" cy="199282"/>
            </a:xfrm>
          </p:grpSpPr>
          <p:sp>
            <p:nvSpPr>
              <p:cNvPr id="22" name="Freeform 6"/>
              <p:cNvSpPr/>
              <p:nvPr/>
            </p:nvSpPr>
            <p:spPr>
              <a:xfrm>
                <a:off x="0" y="0"/>
                <a:ext cx="251983" cy="199282"/>
              </a:xfrm>
              <a:custGeom>
                <a:avLst/>
                <a:gdLst/>
                <a:ahLst/>
                <a:cxnLst/>
                <a:rect l="l" t="t" r="r" b="b"/>
                <a:pathLst>
                  <a:path w="251983" h="199282">
                    <a:moveTo>
                      <a:pt x="0" y="0"/>
                    </a:moveTo>
                    <a:lnTo>
                      <a:pt x="251983" y="0"/>
                    </a:lnTo>
                    <a:lnTo>
                      <a:pt x="251983" y="199282"/>
                    </a:lnTo>
                    <a:lnTo>
                      <a:pt x="0" y="19928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</p:sp>
          <p:sp>
            <p:nvSpPr>
              <p:cNvPr id="24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5" name="Group 8"/>
            <p:cNvGrpSpPr/>
            <p:nvPr/>
          </p:nvGrpSpPr>
          <p:grpSpPr>
            <a:xfrm>
              <a:off x="14734987" y="4626259"/>
              <a:ext cx="956749" cy="756650"/>
              <a:chOff x="0" y="0"/>
              <a:chExt cx="251983" cy="199282"/>
            </a:xfrm>
          </p:grpSpPr>
          <p:sp>
            <p:nvSpPr>
              <p:cNvPr id="26" name="Freeform 9"/>
              <p:cNvSpPr/>
              <p:nvPr/>
            </p:nvSpPr>
            <p:spPr>
              <a:xfrm>
                <a:off x="0" y="0"/>
                <a:ext cx="251983" cy="199282"/>
              </a:xfrm>
              <a:custGeom>
                <a:avLst/>
                <a:gdLst/>
                <a:ahLst/>
                <a:cxnLst/>
                <a:rect l="l" t="t" r="r" b="b"/>
                <a:pathLst>
                  <a:path w="251983" h="199282">
                    <a:moveTo>
                      <a:pt x="0" y="0"/>
                    </a:moveTo>
                    <a:lnTo>
                      <a:pt x="251983" y="0"/>
                    </a:lnTo>
                    <a:lnTo>
                      <a:pt x="251983" y="199282"/>
                    </a:lnTo>
                    <a:lnTo>
                      <a:pt x="0" y="19928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</p:sp>
          <p:sp>
            <p:nvSpPr>
              <p:cNvPr id="27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1" name="Group 11"/>
            <p:cNvGrpSpPr/>
            <p:nvPr/>
          </p:nvGrpSpPr>
          <p:grpSpPr>
            <a:xfrm>
              <a:off x="2732164" y="4626259"/>
              <a:ext cx="956749" cy="756650"/>
              <a:chOff x="0" y="0"/>
              <a:chExt cx="251983" cy="199282"/>
            </a:xfrm>
          </p:grpSpPr>
          <p:sp>
            <p:nvSpPr>
              <p:cNvPr id="32" name="Freeform 12"/>
              <p:cNvSpPr/>
              <p:nvPr/>
            </p:nvSpPr>
            <p:spPr>
              <a:xfrm>
                <a:off x="0" y="0"/>
                <a:ext cx="251983" cy="199282"/>
              </a:xfrm>
              <a:custGeom>
                <a:avLst/>
                <a:gdLst/>
                <a:ahLst/>
                <a:cxnLst/>
                <a:rect l="l" t="t" r="r" b="b"/>
                <a:pathLst>
                  <a:path w="251983" h="199282">
                    <a:moveTo>
                      <a:pt x="0" y="0"/>
                    </a:moveTo>
                    <a:lnTo>
                      <a:pt x="251983" y="0"/>
                    </a:lnTo>
                    <a:lnTo>
                      <a:pt x="251983" y="199282"/>
                    </a:lnTo>
                    <a:lnTo>
                      <a:pt x="0" y="199282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</p:sp>
          <p:sp>
            <p:nvSpPr>
              <p:cNvPr id="35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14"/>
            <p:cNvGrpSpPr/>
            <p:nvPr/>
          </p:nvGrpSpPr>
          <p:grpSpPr>
            <a:xfrm>
              <a:off x="812314" y="1965976"/>
              <a:ext cx="4548553" cy="2702751"/>
              <a:chOff x="0" y="0"/>
              <a:chExt cx="1197973" cy="711836"/>
            </a:xfrm>
          </p:grpSpPr>
          <p:sp>
            <p:nvSpPr>
              <p:cNvPr id="37" name="Freeform 15"/>
              <p:cNvSpPr/>
              <p:nvPr/>
            </p:nvSpPr>
            <p:spPr>
              <a:xfrm>
                <a:off x="0" y="0"/>
                <a:ext cx="1197973" cy="711836"/>
              </a:xfrm>
              <a:custGeom>
                <a:avLst/>
                <a:gdLst/>
                <a:ahLst/>
                <a:cxnLst/>
                <a:rect l="l" t="t" r="r" b="b"/>
                <a:pathLst>
                  <a:path w="1197973" h="711836">
                    <a:moveTo>
                      <a:pt x="47658" y="0"/>
                    </a:moveTo>
                    <a:lnTo>
                      <a:pt x="1150315" y="0"/>
                    </a:lnTo>
                    <a:cubicBezTo>
                      <a:pt x="1176636" y="0"/>
                      <a:pt x="1197973" y="21337"/>
                      <a:pt x="1197973" y="47658"/>
                    </a:cubicBezTo>
                    <a:lnTo>
                      <a:pt x="1197973" y="664178"/>
                    </a:lnTo>
                    <a:cubicBezTo>
                      <a:pt x="1197973" y="690499"/>
                      <a:pt x="1176636" y="711836"/>
                      <a:pt x="1150315" y="711836"/>
                    </a:cubicBezTo>
                    <a:lnTo>
                      <a:pt x="47658" y="711836"/>
                    </a:lnTo>
                    <a:cubicBezTo>
                      <a:pt x="21337" y="711836"/>
                      <a:pt x="0" y="690499"/>
                      <a:pt x="0" y="664178"/>
                    </a:cubicBezTo>
                    <a:lnTo>
                      <a:pt x="0" y="47658"/>
                    </a:lnTo>
                    <a:cubicBezTo>
                      <a:pt x="0" y="21337"/>
                      <a:pt x="21337" y="0"/>
                      <a:pt x="47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C0181C"/>
                </a:solidFill>
              </a:ln>
            </p:spPr>
          </p:sp>
          <p:sp>
            <p:nvSpPr>
              <p:cNvPr id="38" name="TextBox 1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39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416988" y="2817935"/>
              <a:ext cx="1452920" cy="1118748"/>
            </a:xfrm>
            <a:prstGeom prst="rect">
              <a:avLst/>
            </a:prstGeom>
          </p:spPr>
        </p:pic>
        <p:grpSp>
          <p:nvGrpSpPr>
            <p:cNvPr id="40" name="Group 18"/>
            <p:cNvGrpSpPr/>
            <p:nvPr/>
          </p:nvGrpSpPr>
          <p:grpSpPr>
            <a:xfrm>
              <a:off x="6869846" y="2025934"/>
              <a:ext cx="4548553" cy="2702751"/>
              <a:chOff x="0" y="0"/>
              <a:chExt cx="1197973" cy="711836"/>
            </a:xfrm>
          </p:grpSpPr>
          <p:sp>
            <p:nvSpPr>
              <p:cNvPr id="41" name="Freeform 19"/>
              <p:cNvSpPr/>
              <p:nvPr/>
            </p:nvSpPr>
            <p:spPr>
              <a:xfrm>
                <a:off x="0" y="0"/>
                <a:ext cx="1197973" cy="711836"/>
              </a:xfrm>
              <a:custGeom>
                <a:avLst/>
                <a:gdLst/>
                <a:ahLst/>
                <a:cxnLst/>
                <a:rect l="l" t="t" r="r" b="b"/>
                <a:pathLst>
                  <a:path w="1197973" h="711836">
                    <a:moveTo>
                      <a:pt x="47658" y="0"/>
                    </a:moveTo>
                    <a:lnTo>
                      <a:pt x="1150315" y="0"/>
                    </a:lnTo>
                    <a:cubicBezTo>
                      <a:pt x="1176636" y="0"/>
                      <a:pt x="1197973" y="21337"/>
                      <a:pt x="1197973" y="47658"/>
                    </a:cubicBezTo>
                    <a:lnTo>
                      <a:pt x="1197973" y="664178"/>
                    </a:lnTo>
                    <a:cubicBezTo>
                      <a:pt x="1197973" y="690499"/>
                      <a:pt x="1176636" y="711836"/>
                      <a:pt x="1150315" y="711836"/>
                    </a:cubicBezTo>
                    <a:lnTo>
                      <a:pt x="47658" y="711836"/>
                    </a:lnTo>
                    <a:cubicBezTo>
                      <a:pt x="21337" y="711836"/>
                      <a:pt x="0" y="690499"/>
                      <a:pt x="0" y="664178"/>
                    </a:cubicBezTo>
                    <a:lnTo>
                      <a:pt x="0" y="47658"/>
                    </a:lnTo>
                    <a:cubicBezTo>
                      <a:pt x="0" y="21337"/>
                      <a:pt x="21337" y="0"/>
                      <a:pt x="47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C0181C"/>
                </a:solidFill>
              </a:ln>
            </p:spPr>
          </p:sp>
          <p:sp>
            <p:nvSpPr>
              <p:cNvPr id="42" name="TextBox 2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43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1418338" y="2817935"/>
              <a:ext cx="1452920" cy="1118748"/>
            </a:xfrm>
            <a:prstGeom prst="rect">
              <a:avLst/>
            </a:prstGeom>
          </p:spPr>
        </p:pic>
        <p:grpSp>
          <p:nvGrpSpPr>
            <p:cNvPr id="45" name="Group 22"/>
            <p:cNvGrpSpPr/>
            <p:nvPr/>
          </p:nvGrpSpPr>
          <p:grpSpPr>
            <a:xfrm>
              <a:off x="12871196" y="2025934"/>
              <a:ext cx="4548553" cy="2702751"/>
              <a:chOff x="0" y="0"/>
              <a:chExt cx="1197973" cy="711836"/>
            </a:xfrm>
          </p:grpSpPr>
          <p:sp>
            <p:nvSpPr>
              <p:cNvPr id="46" name="Freeform 23"/>
              <p:cNvSpPr/>
              <p:nvPr/>
            </p:nvSpPr>
            <p:spPr>
              <a:xfrm>
                <a:off x="0" y="0"/>
                <a:ext cx="1197973" cy="711836"/>
              </a:xfrm>
              <a:custGeom>
                <a:avLst/>
                <a:gdLst/>
                <a:ahLst/>
                <a:cxnLst/>
                <a:rect l="l" t="t" r="r" b="b"/>
                <a:pathLst>
                  <a:path w="1197973" h="711836">
                    <a:moveTo>
                      <a:pt x="47658" y="0"/>
                    </a:moveTo>
                    <a:lnTo>
                      <a:pt x="1150315" y="0"/>
                    </a:lnTo>
                    <a:cubicBezTo>
                      <a:pt x="1176636" y="0"/>
                      <a:pt x="1197973" y="21337"/>
                      <a:pt x="1197973" y="47658"/>
                    </a:cubicBezTo>
                    <a:lnTo>
                      <a:pt x="1197973" y="664178"/>
                    </a:lnTo>
                    <a:cubicBezTo>
                      <a:pt x="1197973" y="690499"/>
                      <a:pt x="1176636" y="711836"/>
                      <a:pt x="1150315" y="711836"/>
                    </a:cubicBezTo>
                    <a:lnTo>
                      <a:pt x="47658" y="711836"/>
                    </a:lnTo>
                    <a:cubicBezTo>
                      <a:pt x="21337" y="711836"/>
                      <a:pt x="0" y="690499"/>
                      <a:pt x="0" y="664178"/>
                    </a:cubicBezTo>
                    <a:lnTo>
                      <a:pt x="0" y="47658"/>
                    </a:lnTo>
                    <a:cubicBezTo>
                      <a:pt x="0" y="21337"/>
                      <a:pt x="21337" y="0"/>
                      <a:pt x="47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C0181C"/>
                </a:solidFill>
              </a:ln>
            </p:spPr>
          </p:sp>
          <p:sp>
            <p:nvSpPr>
              <p:cNvPr id="47" name="TextBox 2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8" name="Group 25"/>
            <p:cNvGrpSpPr/>
            <p:nvPr/>
          </p:nvGrpSpPr>
          <p:grpSpPr>
            <a:xfrm>
              <a:off x="936262" y="5058199"/>
              <a:ext cx="4548553" cy="3230761"/>
              <a:chOff x="0" y="-38100"/>
              <a:chExt cx="1197973" cy="850900"/>
            </a:xfrm>
          </p:grpSpPr>
          <p:sp>
            <p:nvSpPr>
              <p:cNvPr id="49" name="Freeform 26"/>
              <p:cNvSpPr/>
              <p:nvPr/>
            </p:nvSpPr>
            <p:spPr>
              <a:xfrm>
                <a:off x="0" y="0"/>
                <a:ext cx="1197973" cy="678043"/>
              </a:xfrm>
              <a:custGeom>
                <a:avLst/>
                <a:gdLst/>
                <a:ahLst/>
                <a:cxnLst/>
                <a:rect l="l" t="t" r="r" b="b"/>
                <a:pathLst>
                  <a:path w="1197973" h="630741">
                    <a:moveTo>
                      <a:pt x="47658" y="0"/>
                    </a:moveTo>
                    <a:lnTo>
                      <a:pt x="1150315" y="0"/>
                    </a:lnTo>
                    <a:cubicBezTo>
                      <a:pt x="1176636" y="0"/>
                      <a:pt x="1197973" y="21337"/>
                      <a:pt x="1197973" y="47658"/>
                    </a:cubicBezTo>
                    <a:lnTo>
                      <a:pt x="1197973" y="583083"/>
                    </a:lnTo>
                    <a:cubicBezTo>
                      <a:pt x="1197973" y="609404"/>
                      <a:pt x="1176636" y="630741"/>
                      <a:pt x="1150315" y="630741"/>
                    </a:cubicBezTo>
                    <a:lnTo>
                      <a:pt x="47658" y="630741"/>
                    </a:lnTo>
                    <a:cubicBezTo>
                      <a:pt x="21337" y="630741"/>
                      <a:pt x="0" y="609404"/>
                      <a:pt x="0" y="583083"/>
                    </a:cubicBezTo>
                    <a:lnTo>
                      <a:pt x="0" y="47658"/>
                    </a:lnTo>
                    <a:cubicBezTo>
                      <a:pt x="0" y="21337"/>
                      <a:pt x="21337" y="0"/>
                      <a:pt x="47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C0181C"/>
                </a:solidFill>
              </a:ln>
            </p:spPr>
          </p:sp>
          <p:sp>
            <p:nvSpPr>
              <p:cNvPr id="50" name="TextBox 2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1" name="TextBox 29"/>
            <p:cNvSpPr txBox="1"/>
            <p:nvPr/>
          </p:nvSpPr>
          <p:spPr>
            <a:xfrm>
              <a:off x="936261" y="2474298"/>
              <a:ext cx="4300658" cy="1686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Формирование базы активных жителей </a:t>
              </a:r>
              <a:r>
                <a:rPr lang="en-US" dirty="0" err="1">
                  <a:solidFill>
                    <a:srgbClr val="000000"/>
                  </a:solidFill>
                  <a:latin typeface="IBM Plex Sans"/>
                </a:rPr>
                <a:t>округа</a:t>
              </a:r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, обладающих </a:t>
              </a:r>
              <a:r>
                <a:rPr lang="en-US" dirty="0" err="1">
                  <a:solidFill>
                    <a:srgbClr val="000000"/>
                  </a:solidFill>
                  <a:latin typeface="IBM Plex Sans"/>
                </a:rPr>
                <a:t>заслугами</a:t>
              </a:r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 в </a:t>
              </a:r>
              <a:r>
                <a:rPr lang="en-US" dirty="0" err="1">
                  <a:solidFill>
                    <a:srgbClr val="000000"/>
                  </a:solidFill>
                  <a:latin typeface="IBM Plex Sans"/>
                </a:rPr>
                <a:t>области</a:t>
              </a:r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IBM Plex Sans"/>
                </a:rPr>
                <a:t>спорта</a:t>
              </a:r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.</a:t>
              </a:r>
              <a:endParaRPr lang="en-US" sz="2699" dirty="0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52" name="TextBox 30"/>
            <p:cNvSpPr txBox="1"/>
            <p:nvPr/>
          </p:nvSpPr>
          <p:spPr>
            <a:xfrm>
              <a:off x="7044350" y="2745016"/>
              <a:ext cx="4300658" cy="1264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rgbClr val="000000"/>
                  </a:solidFill>
                  <a:latin typeface="IBM Plex Sans"/>
                </a:defRPr>
              </a:lvl1pPr>
            </a:lstStyle>
            <a:p>
              <a:r>
                <a:rPr lang="en-US" dirty="0" err="1"/>
                <a:t>Согласование</a:t>
              </a:r>
              <a:r>
                <a:rPr lang="en-US" dirty="0"/>
                <a:t> </a:t>
              </a:r>
              <a:r>
                <a:rPr lang="en-US" dirty="0" err="1"/>
                <a:t>плана</a:t>
              </a:r>
              <a:r>
                <a:rPr lang="en-US" dirty="0"/>
                <a:t> совместных мероприятий </a:t>
              </a:r>
              <a:r>
                <a:rPr lang="en-US" dirty="0" err="1"/>
                <a:t>при</a:t>
              </a:r>
              <a:r>
                <a:rPr lang="en-US" dirty="0"/>
                <a:t> </a:t>
              </a:r>
              <a:r>
                <a:rPr lang="en-US" dirty="0" err="1"/>
                <a:t>их</a:t>
              </a:r>
              <a:r>
                <a:rPr lang="en-US" dirty="0"/>
                <a:t> </a:t>
              </a:r>
              <a:r>
                <a:rPr lang="en-US" dirty="0" err="1"/>
                <a:t>участии</a:t>
              </a:r>
              <a:r>
                <a:rPr lang="en-US" dirty="0"/>
                <a:t>.</a:t>
              </a:r>
            </a:p>
          </p:txBody>
        </p:sp>
        <p:sp>
          <p:nvSpPr>
            <p:cNvPr id="53" name="TextBox 31"/>
            <p:cNvSpPr txBox="1"/>
            <p:nvPr/>
          </p:nvSpPr>
          <p:spPr>
            <a:xfrm>
              <a:off x="12995144" y="2745018"/>
              <a:ext cx="4300658" cy="1264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en-US" dirty="0" err="1">
                  <a:solidFill>
                    <a:srgbClr val="000000"/>
                  </a:solidFill>
                  <a:latin typeface="IBM Plex Sans"/>
                </a:rPr>
                <a:t>Реализация</a:t>
              </a:r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IBM Plex Sans"/>
                </a:rPr>
                <a:t>проекта</a:t>
              </a:r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.</a:t>
              </a:r>
            </a:p>
            <a:p>
              <a:pPr marL="0" lvl="0" indent="0" algn="l">
                <a:spcBef>
                  <a:spcPct val="0"/>
                </a:spcBef>
              </a:pPr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Подведение </a:t>
              </a:r>
              <a:r>
                <a:rPr lang="en-US" dirty="0" err="1">
                  <a:solidFill>
                    <a:srgbClr val="000000"/>
                  </a:solidFill>
                  <a:latin typeface="IBM Plex Sans"/>
                </a:rPr>
                <a:t>итогов</a:t>
              </a:r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 совместной </a:t>
              </a:r>
              <a:r>
                <a:rPr lang="en-US" dirty="0" err="1">
                  <a:solidFill>
                    <a:srgbClr val="000000"/>
                  </a:solidFill>
                  <a:latin typeface="IBM Plex Sans"/>
                </a:rPr>
                <a:t>работы</a:t>
              </a:r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IBM Plex Sans"/>
                </a:rPr>
                <a:t>за</a:t>
              </a:r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IBM Plex Sans"/>
                </a:rPr>
                <a:t>год</a:t>
              </a:r>
              <a:r>
                <a:rPr lang="en-US" dirty="0">
                  <a:solidFill>
                    <a:srgbClr val="000000"/>
                  </a:solidFill>
                  <a:latin typeface="IBM Plex Sans"/>
                </a:rPr>
                <a:t>.</a:t>
              </a:r>
            </a:p>
          </p:txBody>
        </p:sp>
        <p:grpSp>
          <p:nvGrpSpPr>
            <p:cNvPr id="54" name="Group 32"/>
            <p:cNvGrpSpPr/>
            <p:nvPr/>
          </p:nvGrpSpPr>
          <p:grpSpPr>
            <a:xfrm>
              <a:off x="6937735" y="5058199"/>
              <a:ext cx="4548553" cy="3925918"/>
              <a:chOff x="0" y="-38100"/>
              <a:chExt cx="1197973" cy="1033986"/>
            </a:xfrm>
          </p:grpSpPr>
          <p:sp>
            <p:nvSpPr>
              <p:cNvPr id="55" name="Freeform 33"/>
              <p:cNvSpPr/>
              <p:nvPr/>
            </p:nvSpPr>
            <p:spPr>
              <a:xfrm>
                <a:off x="0" y="0"/>
                <a:ext cx="1197973" cy="995886"/>
              </a:xfrm>
              <a:custGeom>
                <a:avLst/>
                <a:gdLst/>
                <a:ahLst/>
                <a:cxnLst/>
                <a:rect l="l" t="t" r="r" b="b"/>
                <a:pathLst>
                  <a:path w="1197973" h="717097">
                    <a:moveTo>
                      <a:pt x="47658" y="0"/>
                    </a:moveTo>
                    <a:lnTo>
                      <a:pt x="1150315" y="0"/>
                    </a:lnTo>
                    <a:cubicBezTo>
                      <a:pt x="1176636" y="0"/>
                      <a:pt x="1197973" y="21337"/>
                      <a:pt x="1197973" y="47658"/>
                    </a:cubicBezTo>
                    <a:lnTo>
                      <a:pt x="1197973" y="669440"/>
                    </a:lnTo>
                    <a:cubicBezTo>
                      <a:pt x="1197973" y="695760"/>
                      <a:pt x="1176636" y="717097"/>
                      <a:pt x="1150315" y="717097"/>
                    </a:cubicBezTo>
                    <a:lnTo>
                      <a:pt x="47658" y="717097"/>
                    </a:lnTo>
                    <a:cubicBezTo>
                      <a:pt x="21337" y="717097"/>
                      <a:pt x="0" y="695760"/>
                      <a:pt x="0" y="669440"/>
                    </a:cubicBezTo>
                    <a:lnTo>
                      <a:pt x="0" y="47658"/>
                    </a:lnTo>
                    <a:cubicBezTo>
                      <a:pt x="0" y="21337"/>
                      <a:pt x="21337" y="0"/>
                      <a:pt x="47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C0181C"/>
                </a:solidFill>
              </a:ln>
            </p:spPr>
          </p:sp>
          <p:sp>
            <p:nvSpPr>
              <p:cNvPr id="56" name="TextBox 3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7" name="Group 35"/>
            <p:cNvGrpSpPr/>
            <p:nvPr/>
          </p:nvGrpSpPr>
          <p:grpSpPr>
            <a:xfrm>
              <a:off x="12939085" y="5058199"/>
              <a:ext cx="4548553" cy="3230761"/>
              <a:chOff x="0" y="-38100"/>
              <a:chExt cx="1197973" cy="850900"/>
            </a:xfrm>
          </p:grpSpPr>
          <p:sp>
            <p:nvSpPr>
              <p:cNvPr id="58" name="Freeform 36"/>
              <p:cNvSpPr/>
              <p:nvPr/>
            </p:nvSpPr>
            <p:spPr>
              <a:xfrm>
                <a:off x="0" y="0"/>
                <a:ext cx="1197973" cy="765022"/>
              </a:xfrm>
              <a:custGeom>
                <a:avLst/>
                <a:gdLst/>
                <a:ahLst/>
                <a:cxnLst/>
                <a:rect l="l" t="t" r="r" b="b"/>
                <a:pathLst>
                  <a:path w="1197973" h="630741">
                    <a:moveTo>
                      <a:pt x="47658" y="0"/>
                    </a:moveTo>
                    <a:lnTo>
                      <a:pt x="1150315" y="0"/>
                    </a:lnTo>
                    <a:cubicBezTo>
                      <a:pt x="1176636" y="0"/>
                      <a:pt x="1197973" y="21337"/>
                      <a:pt x="1197973" y="47658"/>
                    </a:cubicBezTo>
                    <a:lnTo>
                      <a:pt x="1197973" y="583083"/>
                    </a:lnTo>
                    <a:cubicBezTo>
                      <a:pt x="1197973" y="609404"/>
                      <a:pt x="1176636" y="630741"/>
                      <a:pt x="1150315" y="630741"/>
                    </a:cubicBezTo>
                    <a:lnTo>
                      <a:pt x="47658" y="630741"/>
                    </a:lnTo>
                    <a:cubicBezTo>
                      <a:pt x="21337" y="630741"/>
                      <a:pt x="0" y="609404"/>
                      <a:pt x="0" y="583083"/>
                    </a:cubicBezTo>
                    <a:lnTo>
                      <a:pt x="0" y="47658"/>
                    </a:lnTo>
                    <a:cubicBezTo>
                      <a:pt x="0" y="21337"/>
                      <a:pt x="21337" y="0"/>
                      <a:pt x="47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C0181C"/>
                </a:solidFill>
              </a:ln>
            </p:spPr>
          </p:sp>
          <p:sp>
            <p:nvSpPr>
              <p:cNvPr id="59" name="TextBox 3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0" name="TextBox 38"/>
            <p:cNvSpPr txBox="1"/>
            <p:nvPr/>
          </p:nvSpPr>
          <p:spPr>
            <a:xfrm>
              <a:off x="6937735" y="5382911"/>
              <a:ext cx="4424606" cy="9835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85126" lvl="1" indent="-192563" algn="l">
                <a:spcBef>
                  <a:spcPct val="0"/>
                </a:spcBef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проведение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рабочих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совещаний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;</a:t>
              </a:r>
            </a:p>
            <a:p>
              <a:pPr marL="385126" lvl="1" indent="-192563" algn="l">
                <a:spcBef>
                  <a:spcPct val="0"/>
                </a:spcBef>
                <a:buFont typeface="Arial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формирование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плана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мероприятий.</a:t>
              </a:r>
            </a:p>
          </p:txBody>
        </p:sp>
        <p:sp>
          <p:nvSpPr>
            <p:cNvPr id="61" name="TextBox 39"/>
            <p:cNvSpPr txBox="1"/>
            <p:nvPr/>
          </p:nvSpPr>
          <p:spPr>
            <a:xfrm>
              <a:off x="885610" y="5364581"/>
              <a:ext cx="4401960" cy="22949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85126" lvl="1" indent="-192563">
                <a:buFont typeface="Arial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совместно с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управой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района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поиск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жителей,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имеющих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спортивные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заслуги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;</a:t>
              </a:r>
            </a:p>
            <a:p>
              <a:pPr marL="385126" lvl="1" indent="-192563">
                <a:buFont typeface="Arial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составление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перечня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по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видам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спорта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;</a:t>
              </a:r>
            </a:p>
            <a:p>
              <a:pPr marL="385126" lvl="1" indent="-192563" algn="l"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согласование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форм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участия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в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мероприятиях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. </a:t>
              </a:r>
            </a:p>
          </p:txBody>
        </p:sp>
        <p:sp>
          <p:nvSpPr>
            <p:cNvPr id="62" name="TextBox 40"/>
            <p:cNvSpPr txBox="1"/>
            <p:nvPr/>
          </p:nvSpPr>
          <p:spPr>
            <a:xfrm>
              <a:off x="12995143" y="5362163"/>
              <a:ext cx="4300658" cy="2622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5126" lvl="1" indent="-192563" algn="l">
                <a:spcBef>
                  <a:spcPct val="0"/>
                </a:spcBef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ежеквартально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проведение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координационных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совещаний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;</a:t>
              </a:r>
            </a:p>
            <a:p>
              <a:pPr marL="385126" lvl="1" indent="-192563" algn="l">
                <a:spcBef>
                  <a:spcPct val="0"/>
                </a:spcBef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подведение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итогов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в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конце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года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;</a:t>
              </a:r>
            </a:p>
            <a:p>
              <a:pPr marL="385126" lvl="1" indent="-192563" algn="l">
                <a:spcBef>
                  <a:spcPct val="0"/>
                </a:spcBef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награждение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самых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активных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участников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и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районов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благодарственными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письмами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от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префекта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ЮВАО г</a:t>
              </a:r>
              <a:r>
                <a:rPr lang="en-US" sz="1400" dirty="0" smtClean="0">
                  <a:solidFill>
                    <a:srgbClr val="000000"/>
                  </a:solidFill>
                  <a:latin typeface="IBM Plex Sans"/>
                </a:rPr>
                <a:t>.</a:t>
              </a:r>
              <a:r>
                <a:rPr lang="ru-RU" sz="1400" dirty="0" smtClean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IBM Plex Sans"/>
                </a:rPr>
                <a:t>Москвы</a:t>
              </a:r>
              <a:r>
                <a:rPr lang="ru-RU" sz="1400" dirty="0" smtClean="0">
                  <a:solidFill>
                    <a:srgbClr val="000000"/>
                  </a:solidFill>
                  <a:latin typeface="IBM Plex Sans"/>
                </a:rPr>
                <a:t>.</a:t>
              </a:r>
              <a:endParaRPr lang="en-US" sz="1400" dirty="0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63" name="TextBox 41"/>
            <p:cNvSpPr txBox="1"/>
            <p:nvPr/>
          </p:nvSpPr>
          <p:spPr>
            <a:xfrm>
              <a:off x="7076027" y="6479298"/>
              <a:ext cx="4300658" cy="369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2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Возможные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форматы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работы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:</a:t>
              </a:r>
            </a:p>
          </p:txBody>
        </p:sp>
        <p:sp>
          <p:nvSpPr>
            <p:cNvPr id="64" name="TextBox 42"/>
            <p:cNvSpPr txBox="1"/>
            <p:nvPr/>
          </p:nvSpPr>
          <p:spPr>
            <a:xfrm>
              <a:off x="6916052" y="6865287"/>
              <a:ext cx="4460632" cy="19671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85126" lvl="1" indent="-192563"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мастер-классы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;</a:t>
              </a:r>
            </a:p>
            <a:p>
              <a:pPr marL="385126" lvl="1" indent="-192563"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именные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турниры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;</a:t>
              </a:r>
            </a:p>
            <a:p>
              <a:pPr marL="385126" lvl="1" indent="-192563"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участие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в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качестве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почетного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гостя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;</a:t>
              </a:r>
            </a:p>
            <a:p>
              <a:pPr marL="385126" lvl="1" indent="-192563">
                <a:spcBef>
                  <a:spcPct val="0"/>
                </a:spcBef>
                <a:buFont typeface="Arial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создание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общественного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движения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без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IBM Plex Sans"/>
                </a:rPr>
                <a:t>образования</a:t>
              </a:r>
              <a:r>
                <a:rPr lang="en-US" sz="1400" dirty="0">
                  <a:solidFill>
                    <a:srgbClr val="000000"/>
                  </a:solidFill>
                  <a:latin typeface="IBM Plex Sans"/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  <a:latin typeface="IBM Plex Sans"/>
                </a:rPr>
                <a:t>ЮЛ</a:t>
              </a:r>
              <a:r>
                <a:rPr lang="ru-RU" sz="1400" dirty="0" smtClean="0">
                  <a:solidFill>
                    <a:srgbClr val="000000"/>
                  </a:solidFill>
                  <a:latin typeface="IBM Plex Sans"/>
                </a:rPr>
                <a:t>.</a:t>
              </a:r>
              <a:endParaRPr lang="en-US" sz="1400" dirty="0">
                <a:solidFill>
                  <a:srgbClr val="000000"/>
                </a:solidFill>
                <a:latin typeface="IBM Plex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0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1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-2" y="-57800"/>
            <a:ext cx="4609323" cy="1644004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0F70AA0-5D00-4FED-8B87-ADD7886F35F7}"/>
              </a:ext>
            </a:extLst>
          </p:cNvPr>
          <p:cNvGrpSpPr/>
          <p:nvPr/>
        </p:nvGrpSpPr>
        <p:grpSpPr>
          <a:xfrm>
            <a:off x="-90485" y="89749"/>
            <a:ext cx="14026589" cy="7344000"/>
            <a:chOff x="-90485" y="89749"/>
            <a:chExt cx="14026589" cy="7344000"/>
          </a:xfrm>
        </p:grpSpPr>
        <p:sp>
          <p:nvSpPr>
            <p:cNvPr id="51" name="Прямоугольник: скругленные противолежащие углы 50">
              <a:extLst>
                <a:ext uri="{FF2B5EF4-FFF2-40B4-BE49-F238E27FC236}">
                  <a16:creationId xmlns:a16="http://schemas.microsoft.com/office/drawing/2014/main" id="{293A1264-0E86-4861-B483-3F53133C4D74}"/>
                </a:ext>
              </a:extLst>
            </p:cNvPr>
            <p:cNvSpPr/>
            <p:nvPr/>
          </p:nvSpPr>
          <p:spPr>
            <a:xfrm rot="16200000" flipV="1">
              <a:off x="2999205" y="-2290891"/>
              <a:ext cx="6193592" cy="1219199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C508999-733F-4A87-8A99-F47EF7DD7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5360" t="32908"/>
            <a:stretch/>
          </p:blipFill>
          <p:spPr>
            <a:xfrm>
              <a:off x="-90485" y="89749"/>
              <a:ext cx="4790288" cy="2399735"/>
            </a:xfrm>
            <a:prstGeom prst="rect">
              <a:avLst/>
            </a:prstGeom>
          </p:spPr>
        </p:pic>
        <p:grpSp>
          <p:nvGrpSpPr>
            <p:cNvPr id="7" name="Рисунок 12">
              <a:extLst>
                <a:ext uri="{FF2B5EF4-FFF2-40B4-BE49-F238E27FC236}">
                  <a16:creationId xmlns:a16="http://schemas.microsoft.com/office/drawing/2014/main" id="{5C64A68F-0B16-4157-AB7C-56A866844A41}"/>
                </a:ext>
              </a:extLst>
            </p:cNvPr>
            <p:cNvGrpSpPr/>
            <p:nvPr/>
          </p:nvGrpSpPr>
          <p:grpSpPr>
            <a:xfrm rot="10800000" flipV="1">
              <a:off x="8006982" y="3601616"/>
              <a:ext cx="5929122" cy="3832133"/>
              <a:chOff x="4810353" y="4650248"/>
              <a:chExt cx="3034720" cy="2111583"/>
            </a:xfrm>
          </p:grpSpPr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C7D4AB4C-2D5A-4DA1-82C0-18634C2ECB62}"/>
                  </a:ext>
                </a:extLst>
              </p:cNvPr>
              <p:cNvSpPr/>
              <p:nvPr/>
            </p:nvSpPr>
            <p:spPr>
              <a:xfrm>
                <a:off x="4810353" y="5502117"/>
                <a:ext cx="2723689" cy="1259714"/>
              </a:xfrm>
              <a:custGeom>
                <a:avLst/>
                <a:gdLst>
                  <a:gd name="connsiteX0" fmla="*/ 1215050 w 2489679"/>
                  <a:gd name="connsiteY0" fmla="*/ 1234699 h 1234698"/>
                  <a:gd name="connsiteX1" fmla="*/ 511500 w 2489679"/>
                  <a:gd name="connsiteY1" fmla="*/ 592630 h 1234698"/>
                  <a:gd name="connsiteX2" fmla="*/ 222474 w 2489679"/>
                  <a:gd name="connsiteY2" fmla="*/ 830316 h 1234698"/>
                  <a:gd name="connsiteX3" fmla="*/ 0 w 2489679"/>
                  <a:gd name="connsiteY3" fmla="*/ 830316 h 1234698"/>
                  <a:gd name="connsiteX4" fmla="*/ 0 w 2489679"/>
                  <a:gd name="connsiteY4" fmla="*/ 295998 h 1234698"/>
                  <a:gd name="connsiteX5" fmla="*/ 294730 w 2489679"/>
                  <a:gd name="connsiteY5" fmla="*/ 0 h 1234698"/>
                  <a:gd name="connsiteX6" fmla="*/ 508331 w 2489679"/>
                  <a:gd name="connsiteY6" fmla="*/ 0 h 1234698"/>
                  <a:gd name="connsiteX7" fmla="*/ 517204 w 2489679"/>
                  <a:gd name="connsiteY7" fmla="*/ 0 h 1234698"/>
                  <a:gd name="connsiteX8" fmla="*/ 1782960 w 2489679"/>
                  <a:gd name="connsiteY8" fmla="*/ 0 h 1234698"/>
                  <a:gd name="connsiteX9" fmla="*/ 2489679 w 2489679"/>
                  <a:gd name="connsiteY9" fmla="*/ 703550 h 1234698"/>
                  <a:gd name="connsiteX10" fmla="*/ 2489679 w 2489679"/>
                  <a:gd name="connsiteY10" fmla="*/ 1234699 h 1234698"/>
                  <a:gd name="connsiteX11" fmla="*/ 1215050 w 2489679"/>
                  <a:gd name="connsiteY11" fmla="*/ 1234699 h 123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89679" h="1234698">
                    <a:moveTo>
                      <a:pt x="1215050" y="1234699"/>
                    </a:moveTo>
                    <a:cubicBezTo>
                      <a:pt x="847429" y="1234699"/>
                      <a:pt x="543191" y="951377"/>
                      <a:pt x="511500" y="592630"/>
                    </a:cubicBezTo>
                    <a:cubicBezTo>
                      <a:pt x="483611" y="727636"/>
                      <a:pt x="365085" y="830316"/>
                      <a:pt x="222474" y="830316"/>
                    </a:cubicBezTo>
                    <a:lnTo>
                      <a:pt x="0" y="830316"/>
                    </a:lnTo>
                    <a:lnTo>
                      <a:pt x="0" y="295998"/>
                    </a:lnTo>
                    <a:cubicBezTo>
                      <a:pt x="0" y="133104"/>
                      <a:pt x="132470" y="0"/>
                      <a:pt x="294730" y="0"/>
                    </a:cubicBezTo>
                    <a:lnTo>
                      <a:pt x="508331" y="0"/>
                    </a:lnTo>
                    <a:lnTo>
                      <a:pt x="517204" y="0"/>
                    </a:lnTo>
                    <a:lnTo>
                      <a:pt x="1782960" y="0"/>
                    </a:lnTo>
                    <a:cubicBezTo>
                      <a:pt x="2171497" y="3169"/>
                      <a:pt x="2489679" y="316914"/>
                      <a:pt x="2489679" y="703550"/>
                    </a:cubicBezTo>
                    <a:lnTo>
                      <a:pt x="2489679" y="1234699"/>
                    </a:lnTo>
                    <a:lnTo>
                      <a:pt x="1215050" y="1234699"/>
                    </a:ln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0CDEED22-C135-40AE-B058-BEF7C3A9A9CB}"/>
                  </a:ext>
                </a:extLst>
              </p:cNvPr>
              <p:cNvSpPr/>
              <p:nvPr/>
            </p:nvSpPr>
            <p:spPr>
              <a:xfrm>
                <a:off x="6265751" y="4760382"/>
                <a:ext cx="1579322" cy="1708391"/>
              </a:xfrm>
              <a:custGeom>
                <a:avLst/>
                <a:gdLst>
                  <a:gd name="connsiteX0" fmla="*/ 0 w 1384282"/>
                  <a:gd name="connsiteY0" fmla="*/ 1244840 h 1935712"/>
                  <a:gd name="connsiteX1" fmla="*/ 0 w 1384282"/>
                  <a:gd name="connsiteY1" fmla="*/ 0 h 1935712"/>
                  <a:gd name="connsiteX2" fmla="*/ 595165 w 1384282"/>
                  <a:gd name="connsiteY2" fmla="*/ 0 h 1935712"/>
                  <a:gd name="connsiteX3" fmla="*/ 1384282 w 1384282"/>
                  <a:gd name="connsiteY3" fmla="*/ 690239 h 1935712"/>
                  <a:gd name="connsiteX4" fmla="*/ 1384282 w 1384282"/>
                  <a:gd name="connsiteY4" fmla="*/ 1935713 h 1935712"/>
                  <a:gd name="connsiteX5" fmla="*/ 789117 w 1384282"/>
                  <a:gd name="connsiteY5" fmla="*/ 1935713 h 1935712"/>
                  <a:gd name="connsiteX6" fmla="*/ 0 w 1384282"/>
                  <a:gd name="connsiteY6" fmla="*/ 1244840 h 193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4282" h="1935712">
                    <a:moveTo>
                      <a:pt x="0" y="1244840"/>
                    </a:moveTo>
                    <a:lnTo>
                      <a:pt x="0" y="0"/>
                    </a:lnTo>
                    <a:lnTo>
                      <a:pt x="595165" y="0"/>
                    </a:lnTo>
                    <a:cubicBezTo>
                      <a:pt x="1029338" y="0"/>
                      <a:pt x="1384282" y="310576"/>
                      <a:pt x="1384282" y="690239"/>
                    </a:cubicBezTo>
                    <a:lnTo>
                      <a:pt x="1384282" y="1935713"/>
                    </a:lnTo>
                    <a:lnTo>
                      <a:pt x="789117" y="1935713"/>
                    </a:lnTo>
                    <a:cubicBezTo>
                      <a:pt x="354944" y="1935079"/>
                      <a:pt x="3169" y="1624503"/>
                      <a:pt x="0" y="1244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id="{D94A9A1E-3D85-4345-B089-DA9EB329513E}"/>
                  </a:ext>
                </a:extLst>
              </p:cNvPr>
              <p:cNvSpPr/>
              <p:nvPr/>
            </p:nvSpPr>
            <p:spPr>
              <a:xfrm>
                <a:off x="6190544" y="4812524"/>
                <a:ext cx="536000" cy="716510"/>
              </a:xfrm>
              <a:custGeom>
                <a:avLst/>
                <a:gdLst>
                  <a:gd name="connsiteX0" fmla="*/ 210431 w 489949"/>
                  <a:gd name="connsiteY0" fmla="*/ 702282 h 702282"/>
                  <a:gd name="connsiteX1" fmla="*/ 0 w 489949"/>
                  <a:gd name="connsiteY1" fmla="*/ 702282 h 702282"/>
                  <a:gd name="connsiteX2" fmla="*/ 0 w 489949"/>
                  <a:gd name="connsiteY2" fmla="*/ 250362 h 702282"/>
                  <a:gd name="connsiteX3" fmla="*/ 279518 w 489949"/>
                  <a:gd name="connsiteY3" fmla="*/ 0 h 702282"/>
                  <a:gd name="connsiteX4" fmla="*/ 489950 w 489949"/>
                  <a:gd name="connsiteY4" fmla="*/ 0 h 702282"/>
                  <a:gd name="connsiteX5" fmla="*/ 489950 w 489949"/>
                  <a:gd name="connsiteY5" fmla="*/ 451920 h 702282"/>
                  <a:gd name="connsiteX6" fmla="*/ 210431 w 489949"/>
                  <a:gd name="connsiteY6" fmla="*/ 702282 h 70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949" h="702282">
                    <a:moveTo>
                      <a:pt x="210431" y="702282"/>
                    </a:moveTo>
                    <a:lnTo>
                      <a:pt x="0" y="702282"/>
                    </a:lnTo>
                    <a:lnTo>
                      <a:pt x="0" y="250362"/>
                    </a:lnTo>
                    <a:cubicBezTo>
                      <a:pt x="0" y="112822"/>
                      <a:pt x="125498" y="0"/>
                      <a:pt x="279518" y="0"/>
                    </a:cubicBezTo>
                    <a:lnTo>
                      <a:pt x="489950" y="0"/>
                    </a:lnTo>
                    <a:lnTo>
                      <a:pt x="489950" y="451920"/>
                    </a:lnTo>
                    <a:cubicBezTo>
                      <a:pt x="488682" y="589461"/>
                      <a:pt x="364452" y="702282"/>
                      <a:pt x="210431" y="702282"/>
                    </a:cubicBez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id="{E6293CB4-6CFA-47C8-9322-84A5846E1F06}"/>
                  </a:ext>
                </a:extLst>
              </p:cNvPr>
              <p:cNvSpPr/>
              <p:nvPr/>
            </p:nvSpPr>
            <p:spPr>
              <a:xfrm>
                <a:off x="4903906" y="4650248"/>
                <a:ext cx="1361844" cy="876884"/>
              </a:xfrm>
              <a:custGeom>
                <a:avLst/>
                <a:gdLst>
                  <a:gd name="connsiteX0" fmla="*/ 0 w 1244839"/>
                  <a:gd name="connsiteY0" fmla="*/ 369522 h 859471"/>
                  <a:gd name="connsiteX1" fmla="*/ 0 w 1244839"/>
                  <a:gd name="connsiteY1" fmla="*/ 0 h 859471"/>
                  <a:gd name="connsiteX2" fmla="*/ 801160 w 1244839"/>
                  <a:gd name="connsiteY2" fmla="*/ 0 h 859471"/>
                  <a:gd name="connsiteX3" fmla="*/ 1244840 w 1244839"/>
                  <a:gd name="connsiteY3" fmla="*/ 489950 h 859471"/>
                  <a:gd name="connsiteX4" fmla="*/ 1244840 w 1244839"/>
                  <a:gd name="connsiteY4" fmla="*/ 859472 h 859471"/>
                  <a:gd name="connsiteX5" fmla="*/ 443680 w 1244839"/>
                  <a:gd name="connsiteY5" fmla="*/ 859472 h 859471"/>
                  <a:gd name="connsiteX6" fmla="*/ 0 w 1244839"/>
                  <a:gd name="connsiteY6" fmla="*/ 369522 h 85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4839" h="859471">
                    <a:moveTo>
                      <a:pt x="0" y="369522"/>
                    </a:moveTo>
                    <a:lnTo>
                      <a:pt x="0" y="0"/>
                    </a:lnTo>
                    <a:lnTo>
                      <a:pt x="801160" y="0"/>
                    </a:lnTo>
                    <a:cubicBezTo>
                      <a:pt x="1045184" y="0"/>
                      <a:pt x="1244840" y="220572"/>
                      <a:pt x="1244840" y="489950"/>
                    </a:cubicBezTo>
                    <a:lnTo>
                      <a:pt x="1244840" y="859472"/>
                    </a:lnTo>
                    <a:lnTo>
                      <a:pt x="443680" y="859472"/>
                    </a:lnTo>
                    <a:cubicBezTo>
                      <a:pt x="199656" y="856936"/>
                      <a:pt x="0" y="638899"/>
                      <a:pt x="0" y="369522"/>
                    </a:cubicBezTo>
                    <a:close/>
                  </a:path>
                </a:pathLst>
              </a:custGeom>
              <a:solidFill>
                <a:srgbClr val="46B7A8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6C872E1-2DBB-4BC7-8383-3554D328B50C}"/>
              </a:ext>
            </a:extLst>
          </p:cNvPr>
          <p:cNvSpPr txBox="1"/>
          <p:nvPr/>
        </p:nvSpPr>
        <p:spPr>
          <a:xfrm>
            <a:off x="1119732" y="3282986"/>
            <a:ext cx="9765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Gilroy Bold" panose="00000800000000000000" pitchFamily="2" charset="-52"/>
              </a:rPr>
              <a:t>Спасибо за внимание!</a:t>
            </a:r>
            <a:endParaRPr lang="ru-RU" sz="4800" dirty="0">
              <a:solidFill>
                <a:srgbClr val="C00000"/>
              </a:solidFill>
              <a:latin typeface="Gilroy Bold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781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H="1">
            <a:off x="-1" y="1277519"/>
            <a:ext cx="12192000" cy="55762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10947" y="1268152"/>
            <a:ext cx="2413516" cy="2529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248085" y="938546"/>
            <a:ext cx="5671372" cy="6167535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24464" y="4888045"/>
            <a:ext cx="1962540" cy="1965735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6305982" y="967763"/>
            <a:ext cx="5604499" cy="6167535"/>
          </a:xfrm>
          <a:prstGeom prst="round2DiagRect">
            <a:avLst>
              <a:gd name="adj1" fmla="val 0"/>
              <a:gd name="adj2" fmla="val 29735"/>
            </a:avLst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812372" y="-5459786"/>
            <a:ext cx="603281" cy="1287132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11856" y="1316056"/>
            <a:ext cx="5686904" cy="264687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buSzPct val="110000"/>
            </a:pPr>
            <a:r>
              <a:rPr lang="ru-RU" sz="2000" b="1" dirty="0" smtClean="0">
                <a:latin typeface="Gilroy" panose="00000500000000000000" pitchFamily="2" charset="-52"/>
              </a:rPr>
              <a:t>Государственная </a:t>
            </a:r>
            <a:r>
              <a:rPr lang="ru-RU" sz="2000" b="1" dirty="0">
                <a:latin typeface="Gilroy" panose="00000500000000000000" pitchFamily="2" charset="-52"/>
              </a:rPr>
              <a:t>программа </a:t>
            </a:r>
            <a:r>
              <a:rPr lang="ru-RU" sz="2000" b="1" dirty="0" smtClean="0">
                <a:latin typeface="Gilroy" panose="00000500000000000000" pitchFamily="2" charset="-52"/>
              </a:rPr>
              <a:t>г. Москвы «Спорт </a:t>
            </a:r>
            <a:r>
              <a:rPr lang="ru-RU" sz="2000" b="1" dirty="0">
                <a:latin typeface="Gilroy" panose="00000500000000000000" pitchFamily="2" charset="-52"/>
              </a:rPr>
              <a:t>Москвы</a:t>
            </a:r>
            <a:r>
              <a:rPr lang="ru-RU" sz="2000" b="1" dirty="0" smtClean="0">
                <a:latin typeface="Gilroy" panose="00000500000000000000" pitchFamily="2" charset="-52"/>
              </a:rPr>
              <a:t>» 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ilroy" panose="00000500000000000000" pitchFamily="2" charset="-52"/>
              </a:rPr>
              <a:t>Организация</a:t>
            </a:r>
            <a:r>
              <a:rPr lang="ru-RU" sz="1600" dirty="0">
                <a:latin typeface="Gilroy" panose="00000500000000000000" pitchFamily="2" charset="-52"/>
              </a:rPr>
              <a:t>, проведение и участие в официальных физкультурных мероприятиях в соответствии с Единым календарным планом физкультурных, спортивных и массовых спортивно-зрелищных мероприятий города </a:t>
            </a:r>
            <a:r>
              <a:rPr lang="ru-RU" sz="1600" dirty="0" smtClean="0">
                <a:latin typeface="Gilroy" panose="00000500000000000000" pitchFamily="2" charset="-52"/>
              </a:rPr>
              <a:t>Москвы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ilroy" panose="00000500000000000000" pitchFamily="2" charset="-52"/>
              </a:rPr>
              <a:t>Проведение </a:t>
            </a:r>
            <a:r>
              <a:rPr lang="ru-RU" sz="1600" dirty="0">
                <a:latin typeface="Gilroy" panose="00000500000000000000" pitchFamily="2" charset="-52"/>
              </a:rPr>
              <a:t>занятий по физической культуре и спорту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401792" y="190391"/>
            <a:ext cx="558196" cy="326084"/>
            <a:chOff x="-3597130" y="612150"/>
            <a:chExt cx="2028242" cy="1184847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-1833990" y="613352"/>
              <a:ext cx="265102" cy="1147576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-2122537" y="612150"/>
              <a:ext cx="269911" cy="1148776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-2882378" y="628983"/>
              <a:ext cx="730983" cy="1168012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-3597130" y="646417"/>
              <a:ext cx="654638" cy="1150580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833572" y="73880"/>
            <a:ext cx="11039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ilroy" panose="00000500000000000000" pitchFamily="2" charset="-52"/>
              </a:rPr>
              <a:t>ИНФОРМАЦИЯ О ГОСУДАРСТВЕННОМ ЗАДАНИИ НА 2022 ГОД</a:t>
            </a:r>
            <a:endParaRPr lang="ru-RU" sz="2800" b="1" dirty="0">
              <a:solidFill>
                <a:srgbClr val="C00000"/>
              </a:solidFill>
              <a:latin typeface="Gilroy" panose="00000500000000000000" pitchFamily="2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6193243" y="1368410"/>
            <a:ext cx="5543828" cy="24622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buSzPct val="110000"/>
            </a:pPr>
            <a:r>
              <a:rPr lang="ru-RU" sz="2000" b="1" dirty="0">
                <a:latin typeface="Gilroy" panose="00000500000000000000" pitchFamily="2" charset="-52"/>
              </a:rPr>
              <a:t>Государственная программа г. Москвы </a:t>
            </a:r>
            <a:r>
              <a:rPr lang="ru-RU" sz="2000" b="1" dirty="0" smtClean="0">
                <a:latin typeface="Gilroy" panose="00000500000000000000" pitchFamily="2" charset="-52"/>
              </a:rPr>
              <a:t>«</a:t>
            </a:r>
            <a:r>
              <a:rPr lang="ru-RU" sz="2000" b="1" dirty="0">
                <a:latin typeface="Gilroy" panose="00000500000000000000" pitchFamily="2" charset="-52"/>
              </a:rPr>
              <a:t>Развитие культурно-туристической среды и сохранение культурного наследия»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latin typeface="Gilroy" panose="00000500000000000000" pitchFamily="2" charset="-52"/>
              </a:rPr>
              <a:t> </a:t>
            </a:r>
            <a:r>
              <a:rPr lang="ru-RU" sz="1600" dirty="0">
                <a:latin typeface="Gilroy" panose="00000500000000000000" pitchFamily="2" charset="-52"/>
              </a:rPr>
              <a:t>Организация и проведение культурно-массовых мероприятий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600" dirty="0">
                <a:latin typeface="Gilroy" panose="00000500000000000000" pitchFamily="2" charset="-52"/>
              </a:rPr>
              <a:t> Организация деятельности клубных формирований и формирований самодеятельного народного творчества</a:t>
            </a:r>
          </a:p>
        </p:txBody>
      </p:sp>
      <p:sp>
        <p:nvSpPr>
          <p:cNvPr id="29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761826" y="5020548"/>
            <a:ext cx="1340988" cy="170072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C9383E6-32B0-4E87-A91B-023ABFD5C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92" y="4400841"/>
            <a:ext cx="3393945" cy="2261216"/>
          </a:xfrm>
          <a:prstGeom prst="round2DiagRect">
            <a:avLst>
              <a:gd name="adj1" fmla="val 50000"/>
              <a:gd name="adj2" fmla="val 0"/>
            </a:avLst>
          </a:prstGeom>
        </p:spPr>
      </p:pic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0338856" y="3925211"/>
            <a:ext cx="1340988" cy="170072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C9383E6-32B0-4E87-A91B-023ABFD5C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73" y="4400841"/>
            <a:ext cx="3391161" cy="2261216"/>
          </a:xfrm>
          <a:prstGeom prst="round2DiagRect">
            <a:avLst>
              <a:gd name="adj1" fmla="val 5000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5148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164706" y="349717"/>
            <a:ext cx="1714970" cy="4584679"/>
          </a:xfrm>
          <a:prstGeom prst="round2DiagRect">
            <a:avLst>
              <a:gd name="adj1" fmla="val 0"/>
              <a:gd name="adj2" fmla="val 43458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9494929" y="2492154"/>
            <a:ext cx="984297" cy="265490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2426904" y="236961"/>
            <a:ext cx="1742954" cy="478402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1678675" y="271033"/>
            <a:ext cx="8868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ГБУ «ЮГО-ВОСТОК»</a:t>
            </a:r>
          </a:p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 район </a:t>
            </a:r>
            <a:r>
              <a:rPr lang="ru-RU" sz="3200" b="1" dirty="0" err="1" smtClean="0">
                <a:solidFill>
                  <a:srgbClr val="C0181C"/>
                </a:solidFill>
                <a:latin typeface="Gilroy" panose="00000500000000000000" pitchFamily="2" charset="-52"/>
              </a:rPr>
              <a:t>Некрасовка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211773" y="1934200"/>
            <a:ext cx="4064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b="1" dirty="0">
                <a:latin typeface="Gilroy" panose="00000500000000000000" pitchFamily="2" charset="-52"/>
              </a:rPr>
              <a:t>Занятия по физической культуре и спорту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48680" y="1972078"/>
            <a:ext cx="4416227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ts val="2500"/>
              </a:lnSpc>
            </a:pPr>
            <a:r>
              <a:rPr lang="ru-RU" sz="2400" b="1" dirty="0">
                <a:latin typeface="Gilroy" panose="00000500000000000000" pitchFamily="2" charset="-52"/>
              </a:rPr>
              <a:t>Клубные формирования и формирования самодеятельного народного творчества</a:t>
            </a:r>
          </a:p>
        </p:txBody>
      </p:sp>
      <p:sp>
        <p:nvSpPr>
          <p:cNvPr id="37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741674" y="2467291"/>
            <a:ext cx="984297" cy="265490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8422240" y="2794800"/>
            <a:ext cx="1228037" cy="4584679"/>
          </a:xfrm>
          <a:prstGeom prst="round2DiagRect">
            <a:avLst>
              <a:gd name="adj1" fmla="val 0"/>
              <a:gd name="adj2" fmla="val 43458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9508995" y="4693769"/>
            <a:ext cx="984297" cy="265490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2688410" y="2686015"/>
            <a:ext cx="1248076" cy="478402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25840" y="4625909"/>
            <a:ext cx="4064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b="1" dirty="0">
                <a:latin typeface="Gilroy" panose="00000500000000000000" pitchFamily="2" charset="-52"/>
              </a:rPr>
              <a:t>Культурно-массовые </a:t>
            </a:r>
            <a:r>
              <a:rPr lang="ru-RU" sz="2400" b="1" dirty="0" smtClean="0">
                <a:latin typeface="Gilroy" panose="00000500000000000000" pitchFamily="2" charset="-52"/>
              </a:rPr>
              <a:t>мероприятия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962747" y="4663787"/>
            <a:ext cx="4416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b="1" dirty="0">
                <a:latin typeface="Gilroy" panose="00000500000000000000" pitchFamily="2" charset="-52"/>
              </a:rPr>
              <a:t>Физкультурные и спортивные мероприятия</a:t>
            </a:r>
            <a:endParaRPr lang="ru-RU" sz="2400" b="1" dirty="0" smtClean="0">
              <a:latin typeface="Gilroy" panose="00000500000000000000" pitchFamily="2" charset="-52"/>
            </a:endParaRPr>
          </a:p>
        </p:txBody>
      </p:sp>
      <p:sp>
        <p:nvSpPr>
          <p:cNvPr id="28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755740" y="4668906"/>
            <a:ext cx="984297" cy="265490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55681" y="5529075"/>
            <a:ext cx="48675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46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единиц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4818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человек</a:t>
            </a: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035500" y="5563365"/>
            <a:ext cx="48675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77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единиц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smtClean="0">
                <a:solidFill>
                  <a:schemeClr val="bg1"/>
                </a:solidFill>
                <a:latin typeface="Gilroy" panose="00000500000000000000" pitchFamily="2" charset="-52"/>
              </a:rPr>
              <a:t> 3965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человека</a:t>
            </a: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1774" y="3309570"/>
            <a:ext cx="48675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12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секций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242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человека</a:t>
            </a:r>
          </a:p>
          <a:p>
            <a:pPr lvl="0" indent="-457200">
              <a:spcBef>
                <a:spcPts val="600"/>
              </a:spcBef>
            </a:pP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091593" y="3343860"/>
            <a:ext cx="48675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9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кружков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242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человека</a:t>
            </a: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636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6222" b="22779"/>
          <a:stretch/>
        </p:blipFill>
        <p:spPr>
          <a:xfrm>
            <a:off x="-709448" y="1307370"/>
            <a:ext cx="12580882" cy="58113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017987" y="230152"/>
            <a:ext cx="9014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 и спортивные секции</a:t>
            </a:r>
          </a:p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В районе </a:t>
            </a:r>
            <a:r>
              <a:rPr lang="ru-RU" sz="3200" b="1" dirty="0" err="1" smtClean="0">
                <a:solidFill>
                  <a:srgbClr val="C0181C"/>
                </a:solidFill>
                <a:latin typeface="Gilroy" panose="00000500000000000000" pitchFamily="2" charset="-52"/>
              </a:rPr>
              <a:t>Некрасовка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10416331" y="323543"/>
            <a:ext cx="1232889" cy="20364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464940" y="1562916"/>
            <a:ext cx="10640845" cy="236218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just">
              <a:spcBef>
                <a:spcPts val="300"/>
              </a:spcBef>
              <a:buSzPct val="110000"/>
            </a:pPr>
            <a:r>
              <a:rPr lang="ru-RU" sz="2400" b="1" dirty="0">
                <a:latin typeface="Gilroy" panose="00000500000000000000" pitchFamily="2" charset="-52"/>
              </a:rPr>
              <a:t>Досуговые </a:t>
            </a:r>
            <a:r>
              <a:rPr lang="ru-RU" sz="2400" b="1" dirty="0" smtClean="0">
                <a:latin typeface="Gilroy" panose="00000500000000000000" pitchFamily="2" charset="-52"/>
              </a:rPr>
              <a:t>студии:</a:t>
            </a:r>
          </a:p>
          <a:p>
            <a:pPr marL="342900" algn="just">
              <a:spcBef>
                <a:spcPts val="300"/>
              </a:spcBef>
              <a:buSzPct val="110000"/>
            </a:pPr>
            <a:r>
              <a:rPr lang="ru-RU" sz="2400" dirty="0" smtClean="0">
                <a:latin typeface="Gilroy" panose="00000500000000000000" pitchFamily="2" charset="-52"/>
              </a:rPr>
              <a:t>АНП «</a:t>
            </a:r>
            <a:r>
              <a:rPr lang="ru-RU" sz="2400" dirty="0" err="1" smtClean="0">
                <a:latin typeface="Gilroy" panose="00000500000000000000" pitchFamily="2" charset="-52"/>
              </a:rPr>
              <a:t>Пересвет</a:t>
            </a:r>
            <a:r>
              <a:rPr lang="ru-RU" sz="2400" dirty="0" smtClean="0">
                <a:latin typeface="Gilroy" panose="00000500000000000000" pitchFamily="2" charset="-52"/>
              </a:rPr>
              <a:t>», концертная подготовка, студии детского развития «</a:t>
            </a:r>
            <a:r>
              <a:rPr lang="ru-RU" sz="2400" dirty="0" err="1" smtClean="0">
                <a:latin typeface="Gilroy" panose="00000500000000000000" pitchFamily="2" charset="-52"/>
              </a:rPr>
              <a:t>Посчитайка</a:t>
            </a:r>
            <a:r>
              <a:rPr lang="ru-RU" sz="2400" dirty="0" smtClean="0">
                <a:latin typeface="Gilroy" panose="00000500000000000000" pitchFamily="2" charset="-52"/>
              </a:rPr>
              <a:t>», «</a:t>
            </a:r>
            <a:r>
              <a:rPr lang="ru-RU" sz="2400" dirty="0" err="1" smtClean="0">
                <a:latin typeface="Gilroy" panose="00000500000000000000" pitchFamily="2" charset="-52"/>
              </a:rPr>
              <a:t>Развивашка</a:t>
            </a:r>
            <a:r>
              <a:rPr lang="ru-RU" sz="2400" dirty="0" smtClean="0">
                <a:latin typeface="Gilroy" panose="00000500000000000000" pitchFamily="2" charset="-52"/>
              </a:rPr>
              <a:t>», студия развития речи «</a:t>
            </a:r>
            <a:r>
              <a:rPr lang="ru-RU" sz="2400" dirty="0" err="1" smtClean="0">
                <a:latin typeface="Gilroy" panose="00000500000000000000" pitchFamily="2" charset="-52"/>
              </a:rPr>
              <a:t>Логоритмика</a:t>
            </a:r>
            <a:r>
              <a:rPr lang="ru-RU" sz="2400" dirty="0" smtClean="0">
                <a:latin typeface="Gilroy" panose="00000500000000000000" pitchFamily="2" charset="-52"/>
              </a:rPr>
              <a:t>», вокальная студия «Певец и музыкант», воспитание искусством.</a:t>
            </a:r>
          </a:p>
          <a:p>
            <a:pPr marL="342900" algn="just">
              <a:spcBef>
                <a:spcPts val="300"/>
              </a:spcBef>
              <a:buSzPct val="110000"/>
            </a:pPr>
            <a:endParaRPr lang="ru-RU" sz="2400" dirty="0" smtClean="0">
              <a:latin typeface="Gilroy" panose="00000500000000000000" pitchFamily="2" charset="-52"/>
            </a:endParaRPr>
          </a:p>
          <a:p>
            <a:pPr marL="800100" indent="-457200" algn="just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endParaRPr lang="ru-RU" sz="2000" dirty="0">
              <a:latin typeface="Gilroy" panose="00000500000000000000" pitchFamily="2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464936" y="3209622"/>
            <a:ext cx="10640845" cy="240065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just">
              <a:spcBef>
                <a:spcPts val="300"/>
              </a:spcBef>
              <a:buSzPct val="110000"/>
            </a:pPr>
            <a:r>
              <a:rPr lang="ru-RU" sz="2400" b="1" dirty="0" smtClean="0">
                <a:latin typeface="Gilroy" panose="00000500000000000000" pitchFamily="2" charset="-52"/>
              </a:rPr>
              <a:t>Спортивные секции:</a:t>
            </a:r>
          </a:p>
          <a:p>
            <a:pPr marL="342900" algn="just">
              <a:spcBef>
                <a:spcPts val="300"/>
              </a:spcBef>
              <a:buSzPct val="110000"/>
            </a:pPr>
            <a:r>
              <a:rPr lang="ru-RU" sz="2400" dirty="0" smtClean="0">
                <a:latin typeface="Gilroy" panose="00000500000000000000" pitchFamily="2" charset="-52"/>
              </a:rPr>
              <a:t>Спортивные секции «Тхэквондо», «База движений», студия «театр моды- грация», бальные танцы, ОФП, эстрадные танцы, студия современного танца «Джига-</a:t>
            </a:r>
            <a:r>
              <a:rPr lang="ru-RU" sz="2400" dirty="0" err="1" smtClean="0">
                <a:latin typeface="Gilroy" panose="00000500000000000000" pitchFamily="2" charset="-52"/>
              </a:rPr>
              <a:t>Дрыга</a:t>
            </a:r>
            <a:r>
              <a:rPr lang="ru-RU" sz="2400" dirty="0" smtClean="0">
                <a:latin typeface="Gilroy" panose="00000500000000000000" pitchFamily="2" charset="-52"/>
              </a:rPr>
              <a:t>», шоу группа «Квартал 97», спортивная секция «Хоккей. Техника катания» , хоккейное ОФП.</a:t>
            </a:r>
          </a:p>
          <a:p>
            <a:pPr marL="342900" algn="just">
              <a:spcBef>
                <a:spcPts val="300"/>
              </a:spcBef>
              <a:buSzPct val="110000"/>
            </a:pPr>
            <a:endParaRPr lang="ru-RU" sz="2000" dirty="0" smtClean="0">
              <a:latin typeface="Gilroy" panose="00000500000000000000" pitchFamily="2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464940" y="5236900"/>
            <a:ext cx="10743030" cy="158504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just">
              <a:spcBef>
                <a:spcPts val="300"/>
              </a:spcBef>
              <a:buSzPct val="110000"/>
            </a:pPr>
            <a:r>
              <a:rPr lang="ru-RU" sz="2400" b="1" dirty="0" smtClean="0">
                <a:latin typeface="Gilroy" panose="00000500000000000000" pitchFamily="2" charset="-52"/>
              </a:rPr>
              <a:t>Внебюджетные кружки:</a:t>
            </a:r>
          </a:p>
          <a:p>
            <a:pPr marL="342900" algn="just">
              <a:spcBef>
                <a:spcPts val="300"/>
              </a:spcBef>
              <a:buSzPct val="110000"/>
            </a:pPr>
            <a:r>
              <a:rPr lang="ru-RU" sz="2400" dirty="0" smtClean="0">
                <a:latin typeface="Gilroy" panose="00000500000000000000" pitchFamily="2" charset="-52"/>
              </a:rPr>
              <a:t>Английский язык, студия игры на гитаре «Лира», спортивные секции секция «Тхэквондо», «ОФП с элементами карате», рукопашный бой.</a:t>
            </a:r>
          </a:p>
          <a:p>
            <a:pPr marL="800100" indent="-457200" algn="just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endParaRPr lang="ru-RU" sz="2000" dirty="0"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818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" r="3596" b="864"/>
          <a:stretch/>
        </p:blipFill>
        <p:spPr>
          <a:xfrm>
            <a:off x="325841" y="1155700"/>
            <a:ext cx="5982010" cy="4534868"/>
          </a:xfrm>
          <a:prstGeom prst="round2DiagRect">
            <a:avLst>
              <a:gd name="adj1" fmla="val 0"/>
              <a:gd name="adj2" fmla="val 27754"/>
            </a:avLst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0" t="2132" r="7773" b="165"/>
          <a:stretch/>
        </p:blipFill>
        <p:spPr>
          <a:xfrm>
            <a:off x="6632533" y="1155700"/>
            <a:ext cx="5154873" cy="4534868"/>
          </a:xfrm>
          <a:prstGeom prst="round2DiagRect">
            <a:avLst>
              <a:gd name="adj1" fmla="val 28604"/>
              <a:gd name="adj2" fmla="val 0"/>
            </a:avLst>
          </a:prstGeom>
        </p:spPr>
      </p:pic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255824" y="4163640"/>
            <a:ext cx="764379" cy="3478229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4025901" y="5600107"/>
            <a:ext cx="310673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Ансамбль народной песни «</a:t>
            </a:r>
            <a:r>
              <a:rPr lang="ru-RU" sz="2000" dirty="0" err="1" smtClean="0">
                <a:solidFill>
                  <a:schemeClr val="bg1"/>
                </a:solidFill>
                <a:latin typeface="Gilroy" panose="00000500000000000000" pitchFamily="2" charset="-52"/>
              </a:rPr>
              <a:t>Пересвет</a:t>
            </a: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997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985448" y="444131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2"/>
          <a:stretch/>
        </p:blipFill>
        <p:spPr>
          <a:xfrm>
            <a:off x="355356" y="1245620"/>
            <a:ext cx="5529885" cy="4405447"/>
          </a:xfrm>
          <a:prstGeom prst="round2DiagRect">
            <a:avLst>
              <a:gd name="adj1" fmla="val 0"/>
              <a:gd name="adj2" fmla="val 28828"/>
            </a:avLst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8"/>
          <a:stretch/>
        </p:blipFill>
        <p:spPr>
          <a:xfrm>
            <a:off x="6014963" y="1245621"/>
            <a:ext cx="5832077" cy="4405447"/>
          </a:xfrm>
          <a:prstGeom prst="round2DiagRect">
            <a:avLst>
              <a:gd name="adj1" fmla="val 28604"/>
              <a:gd name="adj2" fmla="val 0"/>
            </a:avLst>
          </a:prstGeom>
        </p:spPr>
      </p:pic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381571" y="4184434"/>
            <a:ext cx="764807" cy="3343317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4241800" y="5553445"/>
            <a:ext cx="304435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Вокальная студия 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«Певец и музыкант»</a:t>
            </a:r>
          </a:p>
        </p:txBody>
      </p:sp>
    </p:spTree>
    <p:extLst>
      <p:ext uri="{BB962C8B-B14F-4D97-AF65-F5344CB8AC3E}">
        <p14:creationId xmlns:p14="http://schemas.microsoft.com/office/powerpoint/2010/main" val="9108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985448" y="444131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1" y="1185405"/>
            <a:ext cx="5780399" cy="4568773"/>
          </a:xfrm>
          <a:prstGeom prst="round2DiagRect">
            <a:avLst>
              <a:gd name="adj1" fmla="val 0"/>
              <a:gd name="adj2" fmla="val 36736"/>
            </a:avLst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" r="3838"/>
          <a:stretch/>
        </p:blipFill>
        <p:spPr>
          <a:xfrm>
            <a:off x="6256335" y="1185405"/>
            <a:ext cx="5581066" cy="4568773"/>
          </a:xfrm>
          <a:prstGeom prst="round2DiagRect">
            <a:avLst>
              <a:gd name="adj1" fmla="val 28604"/>
              <a:gd name="adj2" fmla="val 0"/>
            </a:avLst>
          </a:prstGeom>
        </p:spPr>
      </p:pic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4205438" y="4469147"/>
            <a:ext cx="950582" cy="292937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3216040" y="5651069"/>
            <a:ext cx="276486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Студия «Воспитание искусством»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334" y="5458544"/>
            <a:ext cx="3509965" cy="95058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281432" y="5651069"/>
            <a:ext cx="333757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Студия детского развития «</a:t>
            </a:r>
            <a:r>
              <a:rPr lang="ru-RU" sz="2000" dirty="0" err="1" smtClean="0">
                <a:solidFill>
                  <a:schemeClr val="bg1"/>
                </a:solidFill>
                <a:latin typeface="Gilroy" panose="00000500000000000000" pitchFamily="2" charset="-52"/>
              </a:rPr>
              <a:t>Посчитайка</a:t>
            </a: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408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985448" y="444131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5" y="1046685"/>
            <a:ext cx="3709984" cy="4946646"/>
          </a:xfrm>
          <a:prstGeom prst="round2DiagRect">
            <a:avLst>
              <a:gd name="adj1" fmla="val 0"/>
              <a:gd name="adj2" fmla="val 29890"/>
            </a:avLst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32" y="1053805"/>
            <a:ext cx="3712297" cy="4939526"/>
          </a:xfrm>
          <a:prstGeom prst="round2DiagRect">
            <a:avLst>
              <a:gd name="adj1" fmla="val 28604"/>
              <a:gd name="adj2" fmla="val 0"/>
            </a:avLst>
          </a:prstGeom>
        </p:spPr>
      </p:pic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2761409" y="5131252"/>
            <a:ext cx="748379" cy="1982979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2144111" y="5938076"/>
            <a:ext cx="1982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Секция «ОФП»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432" y="5752784"/>
            <a:ext cx="2667402" cy="74414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300432" y="5820094"/>
            <a:ext cx="2667401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Секция 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«Рукопашный бой»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20" y="1054140"/>
            <a:ext cx="3679677" cy="4939191"/>
          </a:xfrm>
          <a:prstGeom prst="round2DiagRect">
            <a:avLst>
              <a:gd name="adj1" fmla="val 0"/>
              <a:gd name="adj2" fmla="val 36736"/>
            </a:avLst>
          </a:prstGeom>
        </p:spPr>
      </p:pic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9324167" y="4707469"/>
            <a:ext cx="744147" cy="2761167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171800" y="5785406"/>
            <a:ext cx="304888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Студия «Спортивно-бальные танцы»</a:t>
            </a:r>
          </a:p>
        </p:txBody>
      </p:sp>
    </p:spTree>
    <p:extLst>
      <p:ext uri="{BB962C8B-B14F-4D97-AF65-F5344CB8AC3E}">
        <p14:creationId xmlns:p14="http://schemas.microsoft.com/office/powerpoint/2010/main" val="36813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907</Words>
  <Application>Microsoft Office PowerPoint</Application>
  <PresentationFormat>Широкоэкранный</PresentationFormat>
  <Paragraphs>115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Gilroy</vt:lpstr>
      <vt:lpstr>Gilroy Bold</vt:lpstr>
      <vt:lpstr>IBM Plex 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host</cp:lastModifiedBy>
  <cp:revision>191</cp:revision>
  <dcterms:created xsi:type="dcterms:W3CDTF">2022-06-09T19:17:28Z</dcterms:created>
  <dcterms:modified xsi:type="dcterms:W3CDTF">2023-04-21T08:24:46Z</dcterms:modified>
</cp:coreProperties>
</file>