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0"/>
  </p:notesMasterIdLst>
  <p:sldIdLst>
    <p:sldId id="256" r:id="rId2"/>
    <p:sldId id="275" r:id="rId3"/>
    <p:sldId id="290" r:id="rId4"/>
    <p:sldId id="287" r:id="rId5"/>
    <p:sldId id="321" r:id="rId6"/>
    <p:sldId id="297" r:id="rId7"/>
    <p:sldId id="298" r:id="rId8"/>
    <p:sldId id="301" r:id="rId9"/>
    <p:sldId id="286" r:id="rId10"/>
    <p:sldId id="283" r:id="rId11"/>
    <p:sldId id="300" r:id="rId12"/>
    <p:sldId id="302" r:id="rId13"/>
    <p:sldId id="305" r:id="rId14"/>
    <p:sldId id="288" r:id="rId15"/>
    <p:sldId id="289" r:id="rId16"/>
    <p:sldId id="291" r:id="rId17"/>
    <p:sldId id="307" r:id="rId18"/>
    <p:sldId id="293" r:id="rId19"/>
    <p:sldId id="294" r:id="rId20"/>
    <p:sldId id="295" r:id="rId21"/>
    <p:sldId id="308" r:id="rId22"/>
    <p:sldId id="309" r:id="rId23"/>
    <p:sldId id="299" r:id="rId24"/>
    <p:sldId id="310" r:id="rId25"/>
    <p:sldId id="311" r:id="rId26"/>
    <p:sldId id="312" r:id="rId27"/>
    <p:sldId id="303" r:id="rId28"/>
    <p:sldId id="304" r:id="rId29"/>
    <p:sldId id="313" r:id="rId30"/>
    <p:sldId id="314" r:id="rId31"/>
    <p:sldId id="316" r:id="rId32"/>
    <p:sldId id="317" r:id="rId33"/>
    <p:sldId id="318" r:id="rId34"/>
    <p:sldId id="319" r:id="rId35"/>
    <p:sldId id="320" r:id="rId36"/>
    <p:sldId id="292" r:id="rId37"/>
    <p:sldId id="271" r:id="rId38"/>
    <p:sldId id="269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9" autoAdjust="0"/>
  </p:normalViewPr>
  <p:slideViewPr>
    <p:cSldViewPr>
      <p:cViewPr>
        <p:scale>
          <a:sx n="122" d="100"/>
          <a:sy n="122" d="100"/>
        </p:scale>
        <p:origin x="-1314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4358928820115443E-2"/>
          <c:y val="0.12044702684106721"/>
          <c:w val="0.32375373784759442"/>
          <c:h val="0.8726507204701793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 </c:v>
                </c:pt>
              </c:strCache>
            </c:strRef>
          </c:tx>
          <c:dPt>
            <c:idx val="0"/>
            <c:bubble3D val="0"/>
            <c:explosion val="10"/>
            <c:spPr>
              <a:solidFill>
                <a:schemeClr val="tx2">
                  <a:lumMod val="50000"/>
                  <a:lumOff val="5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348-4492-B43B-96CD09CCB473}"/>
              </c:ext>
            </c:extLst>
          </c:dPt>
          <c:dPt>
            <c:idx val="1"/>
            <c:bubble3D val="0"/>
            <c:explosion val="1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348-4492-B43B-96CD09CCB473}"/>
              </c:ext>
            </c:extLst>
          </c:dPt>
          <c:dPt>
            <c:idx val="2"/>
            <c:bubble3D val="0"/>
            <c:explosion val="14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48-4492-B43B-96CD09CCB473}"/>
              </c:ext>
            </c:extLst>
          </c:dPt>
          <c:cat>
            <c:strRef>
              <c:f>Лист1!$A$2:$A$4</c:f>
              <c:strCache>
                <c:ptCount val="3"/>
                <c:pt idx="0">
                  <c:v>АУП</c:v>
                </c:pt>
                <c:pt idx="1">
                  <c:v>основной персонал</c:v>
                </c:pt>
                <c:pt idx="2">
                  <c:v>вспомогательный персонал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613</c:v>
                </c:pt>
                <c:pt idx="2">
                  <c:v>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48-4492-B43B-96CD09CCB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38178113229985394"/>
          <c:y val="0.31340629431096767"/>
          <c:w val="0.56267202705176733"/>
          <c:h val="0.4814772342510431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11.01.2021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179-4DC5-88EC-7DA745EBF72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179-4DC5-88EC-7DA745EBF7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Лицевые счета физических лиц с задолженностью выше 6 месяцев</c:v>
                </c:pt>
                <c:pt idx="1">
                  <c:v>Лицевые счета юридических лиц с задолженностью выше 6 месяцев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220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79-4DC5-88EC-7DA745EBF7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31.12.2021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173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179-4DC5-88EC-7DA745EBF72E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79-4DC5-88EC-7DA745EBF7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Лицевые счета физических лиц с задолженностью выше 6 месяцев</c:v>
                </c:pt>
                <c:pt idx="1">
                  <c:v>Лицевые счета юридических лиц с задолженностью выше 6 месяцев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173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179-4DC5-88EC-7DA745EBF7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423360"/>
        <c:axId val="57424896"/>
      </c:barChart>
      <c:catAx>
        <c:axId val="57423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7424896"/>
        <c:crosses val="autoZero"/>
        <c:auto val="1"/>
        <c:lblAlgn val="ctr"/>
        <c:lblOffset val="100"/>
        <c:noMultiLvlLbl val="0"/>
      </c:catAx>
      <c:valAx>
        <c:axId val="57424896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574233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Процент валового сбора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сбора</c:v>
                </c:pt>
              </c:strCache>
            </c:strRef>
          </c:tx>
          <c:spPr>
            <a:ln w="22225" cap="rnd" cmpd="sng" algn="ctr">
              <a:solidFill>
                <a:schemeClr val="accent6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4803248355659824E-2"/>
                  <c:y val="6.4561187268893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CB-42FB-8C19-64106A36205B}"/>
                </c:ext>
              </c:extLst>
            </c:dLbl>
            <c:dLbl>
              <c:idx val="1"/>
              <c:layout>
                <c:manualLayout>
                  <c:x val="-7.4427977997001699E-3"/>
                  <c:y val="-2.9797471047181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CB-42FB-8C19-64106A3620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44197</c:v>
                </c:pt>
                <c:pt idx="1">
                  <c:v>44561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97.3</c:v>
                </c:pt>
                <c:pt idx="1">
                  <c:v>101.3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6CB-42FB-8C19-64106A362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58573952"/>
        <c:axId val="58575488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Ряд 2</c:v>
                      </c:pt>
                    </c:strCache>
                  </c:strRef>
                </c:tx>
                <c:spPr>
                  <a:ln w="22225" cap="rnd" cmpd="sng" algn="ctr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numCache>
                      <c:formatCode>m/d/yyyy</c:formatCode>
                      <c:ptCount val="2"/>
                      <c:pt idx="0">
                        <c:v>44197</c:v>
                      </c:pt>
                      <c:pt idx="1">
                        <c:v>44561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2.4</c:v>
                      </c:pt>
                      <c:pt idx="1">
                        <c:v>4.4000000000000004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16CB-42FB-8C19-64106A36205B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Ряд 3</c:v>
                      </c:pt>
                    </c:strCache>
                  </c:strRef>
                </c:tx>
                <c:spPr>
                  <a:ln w="22225" cap="rnd" cmpd="sng" algn="ctr">
                    <a:solidFill>
                      <a:schemeClr val="accent6">
                        <a:tint val="6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numCache>
                      <c:formatCode>m/d/yyyy</c:formatCode>
                      <c:ptCount val="2"/>
                      <c:pt idx="0">
                        <c:v>44197</c:v>
                      </c:pt>
                      <c:pt idx="1">
                        <c:v>44561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</c:v>
                      </c:pt>
                      <c:pt idx="1">
                        <c:v>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6CB-42FB-8C19-64106A36205B}"/>
                  </c:ext>
                </c:extLst>
              </c15:ser>
            </c15:filteredLineSeries>
          </c:ext>
        </c:extLst>
      </c:lineChart>
      <c:dateAx>
        <c:axId val="5857395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575488"/>
        <c:crosses val="autoZero"/>
        <c:auto val="1"/>
        <c:lblOffset val="100"/>
        <c:baseTimeUnit val="years"/>
      </c:dateAx>
      <c:valAx>
        <c:axId val="58575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57395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4725D-83F3-4E37-B7F0-AC09D13A10D6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23929-2CD9-4CE3-B61A-25852EDFC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300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87DF7-AEF9-4708-957D-833A4F3D492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86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4163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9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49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56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57486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32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36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3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40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53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857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056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344" y="332656"/>
            <a:ext cx="8371656" cy="1944216"/>
          </a:xfrm>
        </p:spPr>
        <p:txBody>
          <a:bodyPr>
            <a:noAutofit/>
          </a:bodyPr>
          <a:lstStyle/>
          <a:p>
            <a:pPr algn="ctr"/>
            <a:r>
              <a:rPr lang="ru-RU" sz="33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Отчет о финансово-хозяйственной деятельности ГБУ </a:t>
            </a:r>
            <a:r>
              <a:rPr lang="ru-RU" sz="33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«Жилищник района Некрасовка» </a:t>
            </a:r>
            <a:r>
              <a:rPr lang="ru-RU" sz="33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по итогам 2021 года</a:t>
            </a:r>
            <a:r>
              <a:rPr lang="ru-RU" sz="33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</a:t>
            </a: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mini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5696" y="1807820"/>
            <a:ext cx="6408712" cy="4717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9688"/>
            <a:ext cx="8136904" cy="912480"/>
          </a:xfrm>
        </p:spPr>
        <p:txBody>
          <a:bodyPr vert="horz" anchor="b"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Озеленение объектов </a:t>
            </a:r>
            <a:r>
              <a:rPr lang="en-US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II</a:t>
            </a:r>
            <a: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категории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6980094-6DA2-4FB0-A88D-C0478DCFE7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124744"/>
            <a:ext cx="2775121" cy="51368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C2745D1-A9F3-4B50-B4D4-7AE2F584E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060848"/>
            <a:ext cx="404470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2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A85254A-DF62-4D14-8B6E-9AB4EBCFCA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79" y="1489746"/>
            <a:ext cx="3920994" cy="19296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2EAACF3-2AA9-426F-80CC-01B5582F2D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316" y="1328075"/>
            <a:ext cx="4224871" cy="22238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7AF9B2F-1B30-48C4-BC54-4ED5A89A33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645024"/>
            <a:ext cx="4359506" cy="25202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741ED8B-664E-43FB-97B4-6FE0447758C8}"/>
              </a:ext>
            </a:extLst>
          </p:cNvPr>
          <p:cNvSpPr txBox="1"/>
          <p:nvPr/>
        </p:nvSpPr>
        <p:spPr>
          <a:xfrm>
            <a:off x="492200" y="476672"/>
            <a:ext cx="818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Закупка</a:t>
            </a:r>
            <a:r>
              <a:rPr lang="ru-RU" b="1" dirty="0"/>
              <a:t> 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техники в 2021 году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582C423-8F70-4C4D-B32F-D27C53321A2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8798" y="3645024"/>
            <a:ext cx="3493684" cy="262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012985" y="1088892"/>
            <a:ext cx="7154433" cy="9361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социально экономического развития района (СЭРР)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3" y="1916832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благоустройство по 2 -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дворовым территориям по следующим адресам: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985" y="2860476"/>
            <a:ext cx="3395605" cy="22832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462" y="2860476"/>
            <a:ext cx="3600400" cy="22832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3997" y="5248194"/>
            <a:ext cx="1833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1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Недорубова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 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41393" y="5256326"/>
            <a:ext cx="1866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1-я Вольская д.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EA26FB1-8501-4B37-A47D-24D8773D9E58}"/>
              </a:ext>
            </a:extLst>
          </p:cNvPr>
          <p:cNvSpPr txBox="1"/>
          <p:nvPr/>
        </p:nvSpPr>
        <p:spPr>
          <a:xfrm>
            <a:off x="1067769" y="192109"/>
            <a:ext cx="73556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дворовых территорий в 2021 году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81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043608" y="155541"/>
            <a:ext cx="7632848" cy="7200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стимулирования управ районов – 849 ПП.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523742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благоустройство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дворовых территорий, по адресам: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7704" y="5334258"/>
            <a:ext cx="1948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Некрасовская д.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81570" y="5290595"/>
            <a:ext cx="1948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Некрасовская д. 7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618" y="2658079"/>
            <a:ext cx="4130258" cy="25711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2658079"/>
            <a:ext cx="4064032" cy="257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2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359382" y="82191"/>
            <a:ext cx="6912768" cy="108012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стимулирования управ районов – 849 ПП.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25494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благоустройство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дворовых территорий, по адресам: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672" y="5141393"/>
            <a:ext cx="1956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1-я Вольская д. 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6136" y="5141393"/>
            <a:ext cx="2284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1-я Вольская д. 17 к. 1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68" y="2423455"/>
            <a:ext cx="4131730" cy="25980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5487" y="2482855"/>
            <a:ext cx="4004706" cy="253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75656" y="174820"/>
            <a:ext cx="6912768" cy="1080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стимулирования управ районов – 849 ПП.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92289" y="898762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благоустройство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дворовых территорий, по адресам: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1680" y="3996071"/>
            <a:ext cx="1866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2-я Вольская д. 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752" y="4320039"/>
            <a:ext cx="1956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2-я Вольская д. 20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721" y="1759065"/>
            <a:ext cx="3993097" cy="22077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506" y="1864080"/>
            <a:ext cx="4129365" cy="23216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CCB94B3-E370-4B47-AE84-151BC115F5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4948" y="4303848"/>
            <a:ext cx="3550828" cy="22077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EDEB745-AA55-4C65-BE98-6F6F578CD906}"/>
              </a:ext>
            </a:extLst>
          </p:cNvPr>
          <p:cNvSpPr txBox="1"/>
          <p:nvPr/>
        </p:nvSpPr>
        <p:spPr>
          <a:xfrm>
            <a:off x="3131840" y="6505596"/>
            <a:ext cx="2284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1-я Вольская д. 12 к. 1</a:t>
            </a:r>
          </a:p>
        </p:txBody>
      </p:sp>
    </p:spTree>
    <p:extLst>
      <p:ext uri="{BB962C8B-B14F-4D97-AF65-F5344CB8AC3E}">
        <p14:creationId xmlns:p14="http://schemas.microsoft.com/office/powerpoint/2010/main" val="72187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547664" y="271673"/>
            <a:ext cx="6912768" cy="160508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резинового покрытия на 11 детских игровых площадках по адресам: </a:t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628800"/>
            <a:ext cx="69127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Покровская, д. 16</a:t>
            </a:r>
          </a:p>
          <a:p>
            <a:pPr marL="457200" indent="-457200" algn="ctr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Липчанского, д. 6 (устройство резинового покрытия на детской и спортивной площадках)</a:t>
            </a:r>
          </a:p>
          <a:p>
            <a:pPr marL="457200" indent="-457200" algn="ctr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Недорубова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 10</a:t>
            </a:r>
          </a:p>
          <a:p>
            <a:pPr marL="457200" indent="-457200" algn="ctr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Недорубова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 14</a:t>
            </a:r>
          </a:p>
          <a:p>
            <a:pPr marL="457200" indent="-457200" algn="ctr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Покровская, д. 14</a:t>
            </a:r>
          </a:p>
          <a:p>
            <a:pPr marL="457200" indent="-457200" algn="ctr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Недорубова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 18 к. 1 </a:t>
            </a:r>
          </a:p>
          <a:p>
            <a:pPr marL="457200" indent="-457200" algn="ctr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Недорубова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 20 к. 1</a:t>
            </a:r>
          </a:p>
          <a:p>
            <a:pPr marL="457200" indent="-457200" algn="ctr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Недорубова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 20 к. 2</a:t>
            </a:r>
          </a:p>
          <a:p>
            <a:pPr marL="457200" indent="-457200" algn="ctr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ул. Липчанского, д. 8</a:t>
            </a:r>
          </a:p>
          <a:p>
            <a:pPr marL="457200" indent="-457200" algn="ctr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Покровская д. 18</a:t>
            </a:r>
          </a:p>
          <a:p>
            <a:pPr marL="457200" indent="-457200" algn="ctr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Вертолетчиков д. 11</a:t>
            </a:r>
          </a:p>
        </p:txBody>
      </p:sp>
    </p:spTree>
    <p:extLst>
      <p:ext uri="{BB962C8B-B14F-4D97-AF65-F5344CB8AC3E}">
        <p14:creationId xmlns:p14="http://schemas.microsoft.com/office/powerpoint/2010/main" val="123867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518426" y="267449"/>
            <a:ext cx="6912768" cy="77964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резинового покрытия на 11 детских игровых площадках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3" y="1346597"/>
            <a:ext cx="3744416" cy="23226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1449" y="1357408"/>
            <a:ext cx="3744416" cy="24004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3" y="3757891"/>
            <a:ext cx="3886359" cy="24004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3861048"/>
            <a:ext cx="3951297" cy="25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4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252159" y="176324"/>
            <a:ext cx="7250128" cy="86040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площадки для выгула собак по адресу: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ул. Маршала Еременко, д. 5, корп. 1.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412776"/>
            <a:ext cx="3769080" cy="21646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472" y="1417202"/>
            <a:ext cx="3697695" cy="21602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645024"/>
            <a:ext cx="5004834" cy="310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4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259632" y="639471"/>
            <a:ext cx="6912768" cy="110103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арки по адресу: 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1-я Вольская, д. 15, к. 1 (знаковый объект «Аллея сказок»).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412" y="1773304"/>
            <a:ext cx="6489594" cy="486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30622"/>
            <a:ext cx="8229600" cy="706090"/>
          </a:xfrm>
        </p:spPr>
        <p:txBody>
          <a:bodyPr vert="horz" anchor="b"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Кадровая политика Учреждения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040560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109728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Штатная численность на 01.01.2021 г. - 814 единиц</a:t>
            </a:r>
          </a:p>
          <a:p>
            <a:pPr marL="109728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Штатная численность по состоянию на 31.12.2021 – 816 чел.</a:t>
            </a:r>
          </a:p>
          <a:p>
            <a:pPr marL="109728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Фактическая численность по состоянию на 31.12.2021 г. - 713 чел.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Административно-управленческий персонал - 7 человек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Основной персонал - 613 человек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Вспомогательный персонал - 92 человек.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09728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Доля работников с высшим образованием составляет 15% (107 человек)</a:t>
            </a:r>
          </a:p>
          <a:p>
            <a:pPr marL="109728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Доля работников со средне-профессиональным образованием составила 22,6% (161 человек)</a:t>
            </a:r>
          </a:p>
          <a:p>
            <a:pPr marL="109728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Доля персонала, имеющего гражданство РФ составляет 62.6% (446 человек)</a:t>
            </a:r>
          </a:p>
          <a:p>
            <a:pPr marL="109728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Доля основного персонала в составила 86% (613 человек).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12624602"/>
              </p:ext>
            </p:extLst>
          </p:nvPr>
        </p:nvGraphicFramePr>
        <p:xfrm>
          <a:off x="971600" y="2636912"/>
          <a:ext cx="5112568" cy="183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10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912768" cy="153307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 по присоединению к сетям ПАО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Россети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объекта: площадка проведения городских Фестивалей по адресу: ул. 1-я Вольская, д. 11 (Сцена).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129" y="2036440"/>
            <a:ext cx="7127568" cy="434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9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303065" y="548680"/>
            <a:ext cx="7056784" cy="160508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программы «Жилище» Ремонт АБП большими картами выполнен ремонт 13 дворовых территорий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следующим адресам: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060848"/>
            <a:ext cx="5400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1-я Вольская  ул. д.10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1-я Вольская ул. д. 12 корп.1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1-я Вольская ул. д. 16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1-я Вольская ул. д. 17 корп. 1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1-я Вольская ул. д. 22 корп. 1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2-я Вольская ул. д. 2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2-я Вольская ул. д. 6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2-я Вольская ул. д. 22 корп. 1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2-я Вольская ул. д. 22 корп. 2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Некрасовская ул. д. 5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Некрасовская ул. д. 7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Рождественская ул. д. 21 корп. 1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Рождественская ул. д. 25</a:t>
            </a:r>
          </a:p>
        </p:txBody>
      </p:sp>
    </p:spTree>
    <p:extLst>
      <p:ext uri="{BB962C8B-B14F-4D97-AF65-F5344CB8AC3E}">
        <p14:creationId xmlns:p14="http://schemas.microsoft.com/office/powerpoint/2010/main" val="258147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55576" y="616917"/>
            <a:ext cx="7920880" cy="9872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программы «Жилище» Ремонт АБП большими картами выполнен ремонт 13 дворовых территорий</a:t>
            </a:r>
          </a:p>
        </p:txBody>
      </p:sp>
      <p:pic>
        <p:nvPicPr>
          <p:cNvPr id="7" name="Picture 2" descr="WhatsApp Image 2021-08-19 at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2451" y="1676519"/>
            <a:ext cx="3024336" cy="197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C:\Users\User\AppData\Local\Microsoft\Windows\INetCache\Content.Word\89f1493d-532e-4cb9-bb76-06bbc27c6d1d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635868"/>
            <a:ext cx="3169917" cy="2104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WhatsApp Image 2021-08-17 at 1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912" y="3846029"/>
            <a:ext cx="4046314" cy="23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878831"/>
            <a:ext cx="3888432" cy="2395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101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03648" y="358205"/>
            <a:ext cx="6912768" cy="14251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программы «Жилище» Ремонт АБП большими картами выполнен ремонт 13 дворовых территорий</a:t>
            </a:r>
          </a:p>
        </p:txBody>
      </p:sp>
      <p:pic>
        <p:nvPicPr>
          <p:cNvPr id="11" name="Picture 2" descr="WhatsApp Image 2021-08-25 at 0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431469"/>
            <a:ext cx="3456384" cy="213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2149" y="1526039"/>
            <a:ext cx="3705459" cy="230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160" y="3717032"/>
            <a:ext cx="3748989" cy="2352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888576"/>
            <a:ext cx="3846373" cy="2551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382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6904" cy="16561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программы благоустройства «Квартал», прилегающий к знаковому объекту и станции метро Некрасовка» выполнены работы по 19 адресам: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1848644"/>
            <a:ext cx="4176913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Покровская ул. д. 37</a:t>
            </a:r>
          </a:p>
          <a:p>
            <a:pPr marL="457200" indent="-457200">
              <a:buFontTx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Покровская ул. д. 39</a:t>
            </a:r>
          </a:p>
          <a:p>
            <a:pPr marL="457200" indent="-457200">
              <a:buFontTx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Покровская ул. д. 41</a:t>
            </a:r>
          </a:p>
          <a:p>
            <a:pPr marL="457200" indent="-457200">
              <a:buFontTx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Рождественская ул. д. 4</a:t>
            </a:r>
          </a:p>
          <a:p>
            <a:pPr marL="457200" indent="-457200">
              <a:buFontTx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Рождественская ул. д. 6</a:t>
            </a:r>
          </a:p>
          <a:p>
            <a:pPr marL="457200" indent="-457200">
              <a:buFontTx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Рождественская ул. д. 8</a:t>
            </a:r>
          </a:p>
          <a:p>
            <a:pPr marL="457200" indent="-457200">
              <a:buFontTx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Рождественская ул. д. 12</a:t>
            </a:r>
          </a:p>
          <a:p>
            <a:pPr marL="457200" indent="-457200">
              <a:buFontTx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Рождественская ул. д. 14</a:t>
            </a:r>
          </a:p>
          <a:p>
            <a:pPr marL="457200" indent="-457200">
              <a:buFontTx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Рождественская ул. д. 15</a:t>
            </a:r>
          </a:p>
          <a:p>
            <a:pPr marL="457200" indent="-457200">
              <a:buFontTx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Рождественская ул. д. 17</a:t>
            </a:r>
          </a:p>
          <a:p>
            <a:pPr marL="457200" indent="-457200">
              <a:buFontTx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Рождественская ул. д. 19 корп. 1</a:t>
            </a:r>
          </a:p>
          <a:p>
            <a:pPr marL="457200" indent="-457200">
              <a:buFontTx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Рождественская ул. д. 19 корп. 2</a:t>
            </a:r>
          </a:p>
          <a:p>
            <a:pPr marL="457200" indent="-457200">
              <a:buFontTx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Рождественская ул. д. 21 корп. 2</a:t>
            </a:r>
          </a:p>
          <a:p>
            <a:pPr marL="457200" indent="-4572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1" y="1848644"/>
            <a:ext cx="4536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Рождественская ул. д. 21 корп. 4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Рождественская ул. д. 21 корп. 5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Рождественская ул. д. 21 корп. 6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Защитников Москвы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пр-кт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д. 1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Защитников Москвы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пр-кт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д. 3 корп. 1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Защитников Москвы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пр-кт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д. 11</a:t>
            </a:r>
          </a:p>
        </p:txBody>
      </p:sp>
    </p:spTree>
    <p:extLst>
      <p:ext uri="{BB962C8B-B14F-4D97-AF65-F5344CB8AC3E}">
        <p14:creationId xmlns:p14="http://schemas.microsoft.com/office/powerpoint/2010/main" val="25830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187624" y="356696"/>
            <a:ext cx="6912768" cy="12705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программы благоустройства «Квартал», прилегающий к знаковому объекту и станции метро Некрасовка»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29" y="1662060"/>
            <a:ext cx="4000372" cy="22502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838" y="1502846"/>
            <a:ext cx="3899626" cy="20680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948" y="4115820"/>
            <a:ext cx="3516052" cy="21602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801" y="3717032"/>
            <a:ext cx="4055534" cy="237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2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912768" cy="12705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программы благоустройства «Квартал», прилегающий к знаковому объекту и станции метро Некрасовка»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812024"/>
            <a:ext cx="3461191" cy="19442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412" y="1812024"/>
            <a:ext cx="3419872" cy="19442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915" y="3893004"/>
            <a:ext cx="3461191" cy="18091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412" y="3893004"/>
            <a:ext cx="3419872" cy="180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27584" y="215338"/>
            <a:ext cx="7488832" cy="14134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программы благоустройства «Квартал», прилегающий к знаковому объекту и станции метро Некрасовка»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76" y="1700808"/>
            <a:ext cx="3509140" cy="19738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261" y="1700808"/>
            <a:ext cx="3365122" cy="19738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76" y="3778348"/>
            <a:ext cx="3509140" cy="19738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47" y="3746707"/>
            <a:ext cx="3365123" cy="199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03648" y="194813"/>
            <a:ext cx="6912768" cy="14251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Обустроен знаковый объект «Некрасовский бульвар» по адресам: 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Некрасовская, д. 5, д. 7, д. 9.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62" y="1632388"/>
            <a:ext cx="3247269" cy="22096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052" y="1671206"/>
            <a:ext cx="3247269" cy="21319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62" y="3952547"/>
            <a:ext cx="2893873" cy="18119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074" y="3946377"/>
            <a:ext cx="2917227" cy="181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8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03648" y="193105"/>
            <a:ext cx="6912768" cy="14251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Обустроен знаковый объект «Некрасовский бульвар» по адресам: 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Некрасовская, д. 5, д. 7, д. 9.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342" y="1704008"/>
            <a:ext cx="3675901" cy="20676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885" y="1704008"/>
            <a:ext cx="3312729" cy="18634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92" y="3923082"/>
            <a:ext cx="3354037" cy="18866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243" y="3761101"/>
            <a:ext cx="3634925" cy="204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490066"/>
          </a:xfrm>
        </p:spPr>
        <p:txBody>
          <a:bodyPr vert="horz" anchor="b">
            <a:no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Управление объектами гаражного назначения</a:t>
            </a:r>
          </a:p>
        </p:txBody>
      </p:sp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539552" y="1133752"/>
            <a:ext cx="8229600" cy="613053"/>
          </a:xfr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200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          1 июля 2018 года Департаментом городского имущества города Москвы были переданы объекты гаражного назначения (далее – ОГН)  в оперативное управление ГБУ «Жилищник района Некрасовка»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CE933CEE-1CF4-4E2F-97B4-6FD0762EA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997352"/>
              </p:ext>
            </p:extLst>
          </p:nvPr>
        </p:nvGraphicFramePr>
        <p:xfrm>
          <a:off x="755575" y="2201851"/>
          <a:ext cx="8013577" cy="2304253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535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43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67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61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</a:t>
                      </a:r>
                      <a:r>
                        <a:rPr lang="en-US" sz="1050" dirty="0">
                          <a:effectLst/>
                        </a:rPr>
                        <a:t>/</a:t>
                      </a:r>
                      <a:r>
                        <a:rPr lang="ru-RU" sz="1050" dirty="0">
                          <a:effectLst/>
                        </a:rPr>
                        <a:t>п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Адрес ОГН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Кол-во м/м в оперативном управлении 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0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г. Москва, ул. 2-я Вольская, д.1, корп.1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122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60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г. Москва, ул. 2-я Вольская, д.11, корп.3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542+ 304 (собственники)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0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г. Москва, проспект Защитников Москвы, д. 15, корп.2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137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60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г. Москва, ул. Покровская, д. 31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163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60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г. Москва, ул. Рождественская, д. 16, корп. 2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133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60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г. Москва, ул. Рождественская, д. 23, корп. 2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157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60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г. Москва, ул. Рождественская, д. 27, корп. 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63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03648" y="358205"/>
            <a:ext cx="6912768" cy="1425112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 стелы на объектах озеленения в количестве 4 шт. по адресам: ул. Лавриненко и ул. </a:t>
            </a:r>
            <a:r>
              <a:rPr lang="ru-RU" sz="2400" b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Недорубова</a:t>
            </a:r>
            <a:r>
              <a:rPr lang="ru-RU" sz="24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411" y="3212976"/>
            <a:ext cx="2160239" cy="26066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60" y="1439854"/>
            <a:ext cx="2164622" cy="27007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435" y="2928969"/>
            <a:ext cx="2242903" cy="29084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800334"/>
            <a:ext cx="2009177" cy="260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6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03648" y="244632"/>
            <a:ext cx="7200800" cy="1456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Благоустроена  территория, прилегающая  к приюту по адресу: 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2-я Вольская, вл. 17.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704557"/>
            <a:ext cx="3024336" cy="1701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268" y="1700808"/>
            <a:ext cx="3381524" cy="20302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8" y="3483078"/>
            <a:ext cx="3550060" cy="20977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815054"/>
            <a:ext cx="3017456" cy="190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4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187624" y="673368"/>
            <a:ext cx="6912768" cy="90274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территорий школ и садов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1124742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проводилось благоустройство 3 территорий, прилегающих к государственным образовательным учреждениям по следующим адресам: </a:t>
            </a:r>
          </a:p>
          <a:p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2-я Вольская, д. 5, корп. 3 - ГБОУ Школа № 1595 (ГБОУ "Школа в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Некрасовке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</a:t>
            </a:r>
          </a:p>
          <a:p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Покровская, д. 29 - ГБОУ Школа № 2051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Покровская, д. 35 - ГБОУ Школа № 2053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85850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255383" y="600816"/>
            <a:ext cx="6912768" cy="90274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территорий школ и садов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34" y="1621278"/>
            <a:ext cx="3599521" cy="20237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519" y="1607223"/>
            <a:ext cx="3415148" cy="19200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784689"/>
            <a:ext cx="3599521" cy="20237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645024"/>
            <a:ext cx="3884182" cy="221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331640" y="397045"/>
            <a:ext cx="6912768" cy="90274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территорий школ и садов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046" y="1381717"/>
            <a:ext cx="3614227" cy="23191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164" y="3356991"/>
            <a:ext cx="3428738" cy="23191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8678" y="3429000"/>
            <a:ext cx="3302459" cy="2016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381717"/>
            <a:ext cx="3356759" cy="240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1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233640" y="575368"/>
            <a:ext cx="6912768" cy="90274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территорий школ и садов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50" y="1400877"/>
            <a:ext cx="3115751" cy="18372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918" y="1408851"/>
            <a:ext cx="3220232" cy="19401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87" y="3373705"/>
            <a:ext cx="3115752" cy="21312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062" y="3429000"/>
            <a:ext cx="3261599" cy="22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6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587"/>
            <a:ext cx="8712968" cy="381744"/>
          </a:xfrm>
        </p:spPr>
        <p:txBody>
          <a:bodyPr vert="horz" lIns="45720" tIns="91440" rIns="45720" bIns="45720" anchor="b">
            <a:noAutofit/>
          </a:bodyPr>
          <a:lstStyle/>
          <a:p>
            <a:pPr algn="ctr">
              <a:buClr>
                <a:schemeClr val="accent1"/>
              </a:buClr>
              <a:buSzPct val="80000"/>
              <a:buFont typeface="Wingdings 2"/>
            </a:pPr>
            <a:r>
              <a:rPr lang="ru-RU" sz="20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Мероприятия, направленные на снижение задолженности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49331" y="438946"/>
            <a:ext cx="8287165" cy="1909934"/>
          </a:xfrm>
          <a:prstGeom prst="rect">
            <a:avLst/>
          </a:prstGeom>
        </p:spPr>
        <p:txBody>
          <a:bodyPr vert="horz" lIns="45720" tIns="91440" rIns="45720" bIns="4572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buClr>
                <a:schemeClr val="accent1"/>
              </a:buClr>
              <a:buSzPct val="80000"/>
            </a:pPr>
            <a:r>
              <a:rPr lang="ru-RU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1. Размещение информации о недопустимости возникновения задолженности на информационных стендах (с периодическим обновлением);</a:t>
            </a:r>
          </a:p>
          <a:p>
            <a:pPr>
              <a:buClr>
                <a:schemeClr val="accent1"/>
              </a:buClr>
              <a:buSzPct val="80000"/>
            </a:pPr>
            <a:r>
              <a:rPr lang="ru-RU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2. Размещение информация на сайте управляющей компании о размере задолженности жителей и вариантах её погашения.</a:t>
            </a:r>
          </a:p>
          <a:p>
            <a:pPr>
              <a:buClr>
                <a:schemeClr val="accent1"/>
              </a:buClr>
              <a:buSzPct val="80000"/>
            </a:pPr>
            <a:r>
              <a:rPr lang="ru-RU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3. Оповещение граждан о необходимости погасить задолженность за ЖКУ, путем автодозвона;</a:t>
            </a:r>
          </a:p>
          <a:p>
            <a:pPr>
              <a:buClr>
                <a:schemeClr val="accent1"/>
              </a:buClr>
              <a:buSzPct val="80000"/>
            </a:pPr>
            <a:r>
              <a:rPr lang="ru-RU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4. Направление неплательщикам уведомлений о наличии задолженности;</a:t>
            </a:r>
          </a:p>
          <a:p>
            <a:pPr>
              <a:buClr>
                <a:schemeClr val="accent1"/>
              </a:buClr>
              <a:buSzPct val="80000"/>
            </a:pPr>
            <a:r>
              <a:rPr lang="ru-RU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5. Подача исковых заявлений для взыскания задолженности в судебном порядке;</a:t>
            </a:r>
          </a:p>
          <a:p>
            <a:pPr>
              <a:buClr>
                <a:schemeClr val="accent1"/>
              </a:buClr>
              <a:buSzPct val="80000"/>
            </a:pPr>
            <a:r>
              <a:rPr lang="ru-RU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6. Передача исполнительных листов в кредитные учреждения и ФССП, для взыскания задолженности;</a:t>
            </a:r>
          </a:p>
          <a:p>
            <a:pPr>
              <a:buClr>
                <a:schemeClr val="accent1"/>
              </a:buClr>
              <a:buSzPct val="80000"/>
            </a:pPr>
            <a:r>
              <a:rPr lang="ru-RU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7. Ограничение поставки отдельных видов коммунальных услуг.</a:t>
            </a:r>
          </a:p>
          <a:p>
            <a:pPr algn="ctr">
              <a:buClr>
                <a:schemeClr val="accent1"/>
              </a:buClr>
              <a:buSzPct val="80000"/>
              <a:buFont typeface="Wingdings 2"/>
              <a:buNone/>
            </a:pPr>
            <a:endParaRPr lang="ru-RU" sz="160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7222" y="2420888"/>
            <a:ext cx="4415612" cy="14106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45720" tIns="91440" rIns="45720" bIns="4572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buClr>
                <a:schemeClr val="accent1"/>
              </a:buClr>
              <a:buSzPct val="80000"/>
            </a:pPr>
            <a:r>
              <a:rPr lang="ru-RU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Подано</a:t>
            </a:r>
          </a:p>
          <a:p>
            <a:pPr algn="ctr">
              <a:buClr>
                <a:schemeClr val="accent1"/>
              </a:buClr>
              <a:buSzPct val="80000"/>
            </a:pPr>
            <a:endParaRPr lang="ru-RU" sz="120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algn="just">
              <a:buClr>
                <a:schemeClr val="accent1"/>
              </a:buClr>
              <a:buSzPct val="80000"/>
            </a:pPr>
            <a:r>
              <a:rPr lang="ru-RU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-330 заявлений в судебные органы</a:t>
            </a:r>
          </a:p>
          <a:p>
            <a:pPr algn="just">
              <a:buClr>
                <a:schemeClr val="accent1"/>
              </a:buClr>
              <a:buSzPct val="80000"/>
            </a:pPr>
            <a:r>
              <a:rPr lang="ru-RU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-101 судебный приказ для взыскания задолженности в Сбербанк</a:t>
            </a:r>
          </a:p>
          <a:p>
            <a:pPr algn="just">
              <a:buClr>
                <a:schemeClr val="accent1"/>
              </a:buClr>
              <a:buSzPct val="80000"/>
            </a:pPr>
            <a:r>
              <a:rPr lang="ru-RU" sz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-229 производств в отдел судебных приставов </a:t>
            </a:r>
          </a:p>
          <a:p>
            <a:pPr algn="ctr">
              <a:buClr>
                <a:schemeClr val="accent1"/>
              </a:buClr>
              <a:buSzPct val="80000"/>
              <a:buFont typeface="Wingdings 2"/>
              <a:buNone/>
            </a:pPr>
            <a:endParaRPr lang="ru-RU" sz="160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92661983"/>
              </p:ext>
            </p:extLst>
          </p:nvPr>
        </p:nvGraphicFramePr>
        <p:xfrm>
          <a:off x="5373306" y="2121758"/>
          <a:ext cx="3643696" cy="2262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xmlns="" id="{61F67287-5962-42A9-AA4D-CEC94C1938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8068942"/>
              </p:ext>
            </p:extLst>
          </p:nvPr>
        </p:nvGraphicFramePr>
        <p:xfrm>
          <a:off x="757222" y="4509121"/>
          <a:ext cx="4750882" cy="2125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576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720080"/>
          </a:xfrm>
        </p:spPr>
        <p:txBody>
          <a:bodyPr vert="horz" lIns="45720" tIns="91440" rIns="45720" bIns="45720" anchor="b">
            <a:noAutofit/>
          </a:bodyPr>
          <a:lstStyle/>
          <a:p>
            <a:pPr algn="ctr">
              <a:buClr>
                <a:schemeClr val="accent1"/>
              </a:buClr>
              <a:buSzPct val="80000"/>
              <a:buFont typeface="Wingdings 2"/>
            </a:pPr>
            <a:r>
              <a:rPr lang="ru-RU" sz="24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Обращения жителей на портал «Наш Город»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788332"/>
              </p:ext>
            </p:extLst>
          </p:nvPr>
        </p:nvGraphicFramePr>
        <p:xfrm>
          <a:off x="755576" y="1399783"/>
          <a:ext cx="8208911" cy="40584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640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5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70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22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2413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За </a:t>
                      </a:r>
                      <a:r>
                        <a:rPr kumimoji="0" lang="en-US" sz="2000" kern="1200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2000" kern="1200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21</a:t>
                      </a:r>
                      <a:r>
                        <a:rPr kumimoji="0" lang="en-US" sz="2000" kern="1200" baseline="0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kern="1200" baseline="0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год</a:t>
                      </a:r>
                      <a:r>
                        <a:rPr kumimoji="0" lang="ru-RU" sz="2000" kern="1200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 на централизованный портал Правительства Москвы «Наш город» поступило </a:t>
                      </a: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6810</a:t>
                      </a:r>
                      <a:r>
                        <a:rPr kumimoji="0" lang="ru-RU" sz="2000" kern="1200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 обращения, из них:</a:t>
                      </a:r>
                    </a:p>
                    <a:p>
                      <a:pPr algn="ctr"/>
                      <a:endParaRPr lang="ru-RU" sz="140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0146"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Наименование подразделения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Кол-во</a:t>
                      </a:r>
                      <a:r>
                        <a:rPr lang="ru-RU" sz="1400" b="1" u="none" baseline="0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 поступивших обращений</a:t>
                      </a:r>
                      <a:endParaRPr lang="ru-RU" sz="1400" b="1" u="none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Кол-во</a:t>
                      </a:r>
                      <a:r>
                        <a:rPr lang="ru-RU" sz="1400" b="1" u="none" baseline="0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 выполненных обращений</a:t>
                      </a:r>
                      <a:endParaRPr lang="ru-RU" sz="1400" b="1" u="none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u="none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С нарушением</a:t>
                      </a:r>
                      <a:r>
                        <a:rPr lang="ru-RU" sz="1400" b="1" u="none" baseline="0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 регламентных сроков</a:t>
                      </a:r>
                      <a:endParaRPr lang="ru-RU" sz="1400" b="1" u="none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774">
                <a:tc>
                  <a:txBody>
                    <a:bodyPr/>
                    <a:lstStyle/>
                    <a:p>
                      <a:r>
                        <a:rPr kumimoji="0" lang="ru-RU" sz="20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Дворовым территориям:</a:t>
                      </a:r>
                      <a:endParaRPr lang="ru-RU" sz="20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0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4831</a:t>
                      </a:r>
                      <a:endParaRPr kumimoji="0" lang="ru-RU" sz="2000" b="1" u="sng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000" u="sng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4831</a:t>
                      </a:r>
                      <a:endParaRPr kumimoji="0" lang="ru-RU" sz="2000" b="1" u="sng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000" u="sng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sz="2000" b="1" u="sng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774">
                <a:tc>
                  <a:txBody>
                    <a:bodyPr/>
                    <a:lstStyle/>
                    <a:p>
                      <a:r>
                        <a:rPr kumimoji="0" lang="ru-RU" sz="20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МКД: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0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822</a:t>
                      </a:r>
                      <a:endParaRPr kumimoji="0" lang="ru-RU" sz="2000" b="1" u="sng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0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822</a:t>
                      </a:r>
                      <a:endParaRPr kumimoji="0" lang="ru-RU" sz="2000" b="1" u="sng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000" u="sng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2000" b="1" u="sng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0603">
                <a:tc>
                  <a:txBody>
                    <a:bodyPr/>
                    <a:lstStyle/>
                    <a:p>
                      <a:r>
                        <a:rPr kumimoji="0" lang="ru-RU" sz="20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объектам дорожного хозяйства: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0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845 </a:t>
                      </a:r>
                      <a:endParaRPr kumimoji="0" lang="ru-RU" sz="2000" b="1" u="sng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0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845</a:t>
                      </a:r>
                      <a:endParaRPr kumimoji="0" lang="ru-RU" sz="2000" b="1" u="sng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000" u="sng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2000" b="1" u="sng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24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504056"/>
          </a:xfrm>
        </p:spPr>
        <p:txBody>
          <a:bodyPr vert="horz" lIns="45720" tIns="91440" rIns="45720" bIns="45720" anchor="b">
            <a:noAutofit/>
          </a:bodyPr>
          <a:lstStyle/>
          <a:p>
            <a:pPr algn="ctr">
              <a:buClr>
                <a:schemeClr val="accent1"/>
              </a:buClr>
              <a:buSzPct val="80000"/>
              <a:buFont typeface="Wingdings 2"/>
            </a:pPr>
            <a:r>
              <a:rPr lang="ru-RU" sz="20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Спасибо за внимание!</a:t>
            </a:r>
          </a:p>
        </p:txBody>
      </p:sp>
      <p:pic>
        <p:nvPicPr>
          <p:cNvPr id="1026" name="Picture 2" descr="http://s3-eu-central-1.amazonaws.com/golos-nekrasovki/uploads/2016/01/photo_2016-02-01_10-45-4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128792" cy="47525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561752"/>
          </a:xfrm>
        </p:spPr>
        <p:txBody>
          <a:bodyPr vert="horz" anchor="b"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Содержание МКД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908720"/>
            <a:ext cx="7704856" cy="63901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В управлении Учреждения находится 4</a:t>
            </a: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5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 МКД, максимальная этажность – 25 этажей</a:t>
            </a:r>
          </a:p>
        </p:txBody>
      </p:sp>
      <p:pic>
        <p:nvPicPr>
          <p:cNvPr id="1026" name="Picture 2" descr="C:\Users\admin\Downloads\WhatsApp Image 2021-03-22 at 11.38.59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034" y="1340768"/>
            <a:ext cx="2117651" cy="394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WhatsApp Image 2021-03-22 at 11.38.58 (1)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2603510"/>
            <a:ext cx="222976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WhatsApp Image 2021-03-22 at 11.38.57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904" y="1517402"/>
            <a:ext cx="1629162" cy="217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ownloads\WhatsApp Image 2021-03-22 at 11.38.58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904" y="3801505"/>
            <a:ext cx="1629162" cy="217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ownloads\WhatsApp Image 2021-03-22 at 11.38.57 (1)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1269" y="2590940"/>
            <a:ext cx="1782051" cy="375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88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41AF30-03E9-4149-8A26-079B0AEE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8" y="116632"/>
            <a:ext cx="7200900" cy="14859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обеспечения круглосуточного оперативного контроля за содержанием и технической эксплуатацией МКД в районе круглосуточно функционируют диспетчерские службы</a:t>
            </a:r>
            <a:endParaRPr lang="ru-RU" sz="48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71C0269-D741-49DA-A64B-3B8DEDDCF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40" y="1916832"/>
            <a:ext cx="2397640" cy="319485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F2C5824-7DB0-4EE6-81CB-C2A57817A2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623" y="1849896"/>
            <a:ext cx="1814122" cy="39330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D2FBCC2-CC25-40ED-BAF6-9423B59ED8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814" y="3670079"/>
            <a:ext cx="1564272" cy="27809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50F48C9-5F7F-4A94-8223-B5E801FC16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821" y="3526063"/>
            <a:ext cx="2193708" cy="292494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52D44DF-9657-454F-9CCC-002E34FF906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629" y="1124744"/>
            <a:ext cx="3923900" cy="22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778E87-B090-4A23-AE2C-B22709CE8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106" y="219989"/>
            <a:ext cx="8173536" cy="3546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2021г. ВЫПОЛНЕНЫ РАБОТЫ В РАМКАХ ПРОГРАММЫ ПО ПЛАНОВО-ПРЕДУПРЕДИТЕЛЬНОМУ РЕМОНТУ42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ПОДЬЕЗДОВ ПО СЛЕДУЮЩИМ АДРЕСАМ:</a:t>
            </a: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1C6164-7F42-46B6-8908-7C491FC7D896}"/>
              </a:ext>
            </a:extLst>
          </p:cNvPr>
          <p:cNvSpPr txBox="1"/>
          <p:nvPr/>
        </p:nvSpPr>
        <p:spPr>
          <a:xfrm>
            <a:off x="510803" y="1534480"/>
            <a:ext cx="398918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Вольская, д.1 (1 подъезд)</a:t>
            </a:r>
          </a:p>
          <a:p>
            <a:pPr marL="457200" indent="-4572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1-я Вольская, д. 15, к. 1 (4 подъезда)</a:t>
            </a:r>
          </a:p>
          <a:p>
            <a:pPr marL="457200" indent="-4572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1-я Вольская, д. 17, к. 1 (2 подъезда)</a:t>
            </a:r>
          </a:p>
          <a:p>
            <a:pPr marL="457200" indent="-4572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1-я Вольская, д. 10 (5 подъездов)</a:t>
            </a:r>
          </a:p>
          <a:p>
            <a:pPr marL="457200" indent="-4572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1-я Вольская, д. 18, к. 1 (3 подъезда)</a:t>
            </a:r>
          </a:p>
          <a:p>
            <a:pPr marL="457200" indent="-4572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2-я Вольская, д. 6 (5 подъездов)</a:t>
            </a:r>
          </a:p>
          <a:p>
            <a:pPr marL="457200" indent="-4572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Некрасовская, д. 9 (7 подъездов) </a:t>
            </a:r>
          </a:p>
          <a:p>
            <a:pPr marL="457200" indent="-4572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Рождественская, д. 21, к. 5 (4 подъезда)</a:t>
            </a:r>
          </a:p>
          <a:p>
            <a:pPr marL="457200" indent="-4572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Проспект Защитников Москвы, д. 11 (5 подъездов)</a:t>
            </a:r>
          </a:p>
          <a:p>
            <a:pPr marL="457200" indent="-4572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Проспект Защитников Москвы, д. 13 (6 подъездов)</a:t>
            </a:r>
          </a:p>
        </p:txBody>
      </p:sp>
      <p:pic>
        <p:nvPicPr>
          <p:cNvPr id="8" name="Рисунок 7" descr="Изображение выглядит как стена, внутренний, шаг&#10;&#10;Автоматически созданное описание">
            <a:extLst>
              <a:ext uri="{FF2B5EF4-FFF2-40B4-BE49-F238E27FC236}">
                <a16:creationId xmlns:a16="http://schemas.microsoft.com/office/drawing/2014/main" xmlns="" id="{3E772EB1-BC7D-43AB-9D72-3D294BB995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760" y="1340768"/>
            <a:ext cx="2055189" cy="25086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DF76BB3-F4F6-4C0F-8EFC-8C3F591D7F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168" y="1196752"/>
            <a:ext cx="2055189" cy="2965801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ена, ванная, внутренний, с плитк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66B880F6-F1DB-4394-9227-A0D869A2DA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133" y="3951384"/>
            <a:ext cx="2055190" cy="25295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85B1CD7-5458-4FDB-A1DF-EDEB02431E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168" y="4293096"/>
            <a:ext cx="1958243" cy="243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7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0478AD5-050A-4384-83E5-43F2C288A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054" y="117750"/>
            <a:ext cx="2293889" cy="3064903"/>
          </a:xfrm>
          <a:prstGeom prst="rect">
            <a:avLst/>
          </a:prstGeom>
        </p:spPr>
      </p:pic>
      <p:pic>
        <p:nvPicPr>
          <p:cNvPr id="9" name="Рисунок 8" descr="Изображение выглядит как здание, внешний, желтый, парков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7BB7CC6-911F-421F-B031-AA96F78098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44316" y="3342912"/>
            <a:ext cx="2289336" cy="28746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011BBEE-A084-4DF7-9356-9C833EE55C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135" y="3417415"/>
            <a:ext cx="2253147" cy="29523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9B8670-C87B-4987-964F-7C23CD708E4A}"/>
              </a:ext>
            </a:extLst>
          </p:cNvPr>
          <p:cNvSpPr txBox="1"/>
          <p:nvPr/>
        </p:nvSpPr>
        <p:spPr>
          <a:xfrm>
            <a:off x="960640" y="1700808"/>
            <a:ext cx="2963287" cy="3897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Покраска стен (28925,5 м²)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Ремонт штукатурно-окрасочного слоя (1571 м²)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Покраска потолка (7818 м²)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Покраска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мусоростволов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(42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шт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Замена ковшей (15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шт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Ремонт напольного покрытия (87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кв.м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Покраска дверей (561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кв.м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Замена дверей тех. Помещений (24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шт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Покраска/замена почтовых ящиков ( 394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шт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Замена приборов освещения (1071 шт.)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Установка доводчиков (259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шт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Ремонт оконных и дверных откосов (448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кв.м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EB72B94-475B-4962-9EB0-86E9EEAF6020}"/>
              </a:ext>
            </a:extLst>
          </p:cNvPr>
          <p:cNvSpPr txBox="1"/>
          <p:nvPr/>
        </p:nvSpPr>
        <p:spPr>
          <a:xfrm>
            <a:off x="960641" y="560938"/>
            <a:ext cx="26460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следующие виды работ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E182B8C-DBD8-4449-843E-DEF2D213D6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652" y="407102"/>
            <a:ext cx="244644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4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5F979B-BF95-461E-815E-CA02576078F6}"/>
              </a:ext>
            </a:extLst>
          </p:cNvPr>
          <p:cNvSpPr txBox="1"/>
          <p:nvPr/>
        </p:nvSpPr>
        <p:spPr>
          <a:xfrm>
            <a:off x="395536" y="499137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 «Доступная среда МГН» установлена подъемная платформа для инвалидов по адресу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ул. 1-я Вольская, д. 1, к. 3, п. 4.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60BEF4-D248-41F9-8EEF-10FAFCD92D0C}"/>
              </a:ext>
            </a:extLst>
          </p:cNvPr>
          <p:cNvSpPr txBox="1"/>
          <p:nvPr/>
        </p:nvSpPr>
        <p:spPr>
          <a:xfrm>
            <a:off x="4868906" y="-16298"/>
            <a:ext cx="413088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обращениям жителей установлены пандусы для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маломобильных групп населения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следующим адресам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ул.    1-я Вольская, д. 24, к. 1, п.6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2-я Вольская, д. 20, п. 1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2-я Вольская, д. 3, п. 5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Покровская, д. 39, п. 2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Проспект Защитников Москвы, д. 5, п. 1.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D742DBF-F279-4F55-8BBF-D7BA2CF033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259" y="2290247"/>
            <a:ext cx="1686217" cy="22775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D6D11CB-7658-4C72-8BE9-24782114FB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651" y="2583084"/>
            <a:ext cx="2462395" cy="25853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000336A-7DF5-4535-80FD-8F4B20F89B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365104"/>
            <a:ext cx="2240310" cy="23296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39F55DE-03EF-4AFF-91F2-F750D4A99D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82" y="1851886"/>
            <a:ext cx="2199815" cy="22536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5AC6A88-FD26-4264-B61E-5F1BFF50812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698" y="2301944"/>
            <a:ext cx="1607249" cy="22658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8B7E224-3B07-4DE6-8C92-55242270EB3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7191" y="4598585"/>
            <a:ext cx="2755249" cy="219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9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478136"/>
            <a:ext cx="2460755" cy="2227582"/>
          </a:xfrm>
          <a:prstGeom prst="rect">
            <a:avLst/>
          </a:prstGeom>
          <a:noFill/>
          <a:ln w="317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633760"/>
          </a:xfrm>
        </p:spPr>
        <p:txBody>
          <a:bodyPr vert="horz" anchor="b"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Содержание ОДХ в 2021 году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019637"/>
            <a:ext cx="2170585" cy="283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FB2DA4-6BBE-470E-942F-FD9B0AE235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4064500"/>
            <a:ext cx="3177977" cy="26135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A7B6FC1-8A69-4927-9C1E-63DB5C540D2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72" y="4083287"/>
            <a:ext cx="3384880" cy="26135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64B3107-75EA-4A08-A58C-E3F71C3E0F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427" y="3851277"/>
            <a:ext cx="1577242" cy="248377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D1E1783-2BB1-4793-853E-64134B51750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70" y="1630613"/>
            <a:ext cx="3008288" cy="209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1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6174</TotalTime>
  <Words>1665</Words>
  <Application>Microsoft Office PowerPoint</Application>
  <PresentationFormat>Экран (4:3)</PresentationFormat>
  <Paragraphs>205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Уголки</vt:lpstr>
      <vt:lpstr>Отчет о финансово-хозяйственной деятельности ГБУ «Жилищник района Некрасовка» по итогам 2021 года. </vt:lpstr>
      <vt:lpstr> Кадровая политика Учреждения</vt:lpstr>
      <vt:lpstr> Управление объектами гаражного назначения</vt:lpstr>
      <vt:lpstr>         Содержание МКД</vt:lpstr>
      <vt:lpstr>Для обеспечения круглосуточного оперативного контроля за содержанием и технической эксплуатацией МКД в районе круглосуточно функционируют диспетчерские службы</vt:lpstr>
      <vt:lpstr>Презентация PowerPoint</vt:lpstr>
      <vt:lpstr>Презентация PowerPoint</vt:lpstr>
      <vt:lpstr>Презентация PowerPoint</vt:lpstr>
      <vt:lpstr>         Содержание ОДХ в 2021 году</vt:lpstr>
      <vt:lpstr>Озеленение объектов II категории</vt:lpstr>
      <vt:lpstr>Презентация PowerPoint</vt:lpstr>
      <vt:lpstr>За счет средств социально экономического развития района (СЭРР) </vt:lpstr>
      <vt:lpstr>За счет средств стимулирования управ районов – 849 ПП.</vt:lpstr>
      <vt:lpstr>За счет средств стимулирования управ районов – 849 ПП.</vt:lpstr>
      <vt:lpstr>За счет средств стимулирования управ районов – 849 ПП.</vt:lpstr>
      <vt:lpstr>Устройство резинового покрытия на 11 детских игровых площадках по адресам:  </vt:lpstr>
      <vt:lpstr>Устройство резинового покрытия на 11 детских игровых площадках</vt:lpstr>
      <vt:lpstr>Устройство площадки для выгула собак по адресу:  ул. Маршала Еременко, д. 5, корп. 1.</vt:lpstr>
      <vt:lpstr>Установка арки по адресу:  ул. 1-я Вольская, д. 15, к. 1 (знаковый объект «Аллея сказок»).</vt:lpstr>
      <vt:lpstr>Выполнение работ по присоединению к сетям ПАО Россети объекта: площадка проведения городских Фестивалей по адресу: ул. 1-я Вольская, д. 11 (Сцена).</vt:lpstr>
      <vt:lpstr>За счет средств программы «Жилище» Ремонт АБП большими картами выполнен ремонт 13 дворовых территорий по следующим адресам: </vt:lpstr>
      <vt:lpstr>За счет средств программы «Жилище» Ремонт АБП большими картами выполнен ремонт 13 дворовых территорий</vt:lpstr>
      <vt:lpstr>За счет средств программы «Жилище» Ремонт АБП большими картами выполнен ремонт 13 дворовых территорий</vt:lpstr>
      <vt:lpstr>В рамках программы благоустройства «Квартал», прилегающий к знаковому объекту и станции метро Некрасовка» выполнены работы по 19 адресам:</vt:lpstr>
      <vt:lpstr>В рамках программы благоустройства «Квартал», прилегающий к знаковому объекту и станции метро Некрасовка»</vt:lpstr>
      <vt:lpstr>В рамках программы благоустройства «Квартал», прилегающий к знаковому объекту и станции метро Некрасовка»</vt:lpstr>
      <vt:lpstr>В рамках программы благоустройства «Квартал», прилегающий к знаковому объекту и станции метро Некрасовка»</vt:lpstr>
      <vt:lpstr>Обустроен знаковый объект «Некрасовский бульвар» по адресам:  ул. Некрасовская, д. 5, д. 7, д. 9.</vt:lpstr>
      <vt:lpstr>Обустроен знаковый объект «Некрасовский бульвар» по адресам:  ул. Некрасовская, д. 5, д. 7, д. 9.</vt:lpstr>
      <vt:lpstr>Установлены  стелы на объектах озеленения в количестве 4 шт. по адресам: ул. Лавриненко и ул. Недорубова.</vt:lpstr>
      <vt:lpstr>Благоустроена  территория, прилегающая  к приюту по адресу:  ул. 2-я Вольская, вл. 17.</vt:lpstr>
      <vt:lpstr>Благоустройство территорий школ и садов</vt:lpstr>
      <vt:lpstr>Благоустройство территорий школ и садов</vt:lpstr>
      <vt:lpstr>Благоустройство территорий школ и садов</vt:lpstr>
      <vt:lpstr>Благоустройство территорий школ и садов</vt:lpstr>
      <vt:lpstr>Мероприятия, направленные на снижение задолженности</vt:lpstr>
      <vt:lpstr>Обращения жителей на портал «Наш Город»</vt:lpstr>
      <vt:lpstr>    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финансово-хозяйственной деятельности гбу «жилищник жулебино района выхино-жулебино</dc:title>
  <dc:creator>Алена</dc:creator>
  <cp:lastModifiedBy>Таня</cp:lastModifiedBy>
  <cp:revision>427</cp:revision>
  <dcterms:created xsi:type="dcterms:W3CDTF">2015-02-24T07:07:17Z</dcterms:created>
  <dcterms:modified xsi:type="dcterms:W3CDTF">2022-09-05T11:13:34Z</dcterms:modified>
</cp:coreProperties>
</file>