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3" r:id="rId23"/>
    <p:sldId id="284" r:id="rId24"/>
    <p:sldId id="278" r:id="rId25"/>
    <p:sldId id="279" r:id="rId26"/>
    <p:sldId id="280" r:id="rId27"/>
  </p:sldIdLst>
  <p:sldSz cx="18288000" cy="10287000"/>
  <p:notesSz cx="6858000" cy="9144000"/>
  <p:embeddedFontLst>
    <p:embeddedFont>
      <p:font typeface="Abril Fatface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2574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9B062-BDC7-43FC-9313-1013B4FB353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4258-A9C3-4CB7-BE6E-1F2091427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7" Type="http://schemas.openxmlformats.org/officeDocument/2006/relationships/image" Target="../media/image1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image" Target="../media/image25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3.svg"/><Relationship Id="rId4" Type="http://schemas.openxmlformats.org/officeDocument/2006/relationships/image" Target="../media/image28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2a0cac288fd4a3353b1abe0c6cf56bc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19100"/>
            <a:ext cx="18288000" cy="8534400"/>
          </a:xfrm>
          <a:prstGeom prst="rect">
            <a:avLst/>
          </a:prstGeom>
        </p:spPr>
      </p:pic>
      <p:pic>
        <p:nvPicPr>
          <p:cNvPr id="20" name="Рисунок 19" descr="26-foto-dny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8153400"/>
          </a:xfrm>
          <a:prstGeom prst="rect">
            <a:avLst/>
          </a:prstGeom>
        </p:spPr>
      </p:pic>
      <p:pic>
        <p:nvPicPr>
          <p:cNvPr id="24" name="Рисунок 23" descr="МТРК_ТПУ_Некрасовка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95301"/>
            <a:ext cx="18288000" cy="8686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95259">
            <a:off x="7329966" y="3630854"/>
            <a:ext cx="3052655" cy="3717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4844">
            <a:off x="4084990" y="3867729"/>
            <a:ext cx="3025757" cy="36843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94445">
            <a:off x="823213" y="3924905"/>
            <a:ext cx="2978664" cy="362698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33400" y="8496300"/>
            <a:ext cx="17433109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О результатах деятельности ФИЛИАЛА «НЕКРАСОВКА» </a:t>
            </a:r>
          </a:p>
          <a:p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ГБУ ТЦСО «Жулебино» в 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2021 году</a:t>
            </a:r>
            <a:endParaRPr lang="ru-RU" sz="4400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84335">
            <a:off x="10889566" y="3626132"/>
            <a:ext cx="2970171" cy="361664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61271">
            <a:off x="14546056" y="3377944"/>
            <a:ext cx="3151112" cy="3836970"/>
          </a:xfrm>
          <a:prstGeom prst="rect">
            <a:avLst/>
          </a:prstGeom>
        </p:spPr>
      </p:pic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56"/>
          <a:stretch>
            <a:fillRect/>
          </a:stretch>
        </p:blipFill>
        <p:spPr>
          <a:xfrm rot="20860017">
            <a:off x="14633637" y="3581178"/>
            <a:ext cx="2937647" cy="3201727"/>
          </a:xfrm>
          <a:prstGeom prst="rect">
            <a:avLst/>
          </a:prstGeom>
        </p:spPr>
      </p:pic>
      <p:pic>
        <p:nvPicPr>
          <p:cNvPr id="19" name="Рисунок 18" descr="14(1)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57886">
            <a:off x="11046086" y="3786598"/>
            <a:ext cx="2703572" cy="2804228"/>
          </a:xfrm>
          <a:prstGeom prst="rect">
            <a:avLst/>
          </a:prstGeom>
        </p:spPr>
      </p:pic>
      <p:pic>
        <p:nvPicPr>
          <p:cNvPr id="14" name="Рисунок 13" descr="184001124_1108116733031457_207136823680882604_n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1639">
            <a:off x="901822" y="4110414"/>
            <a:ext cx="2720211" cy="2732134"/>
          </a:xfrm>
          <a:prstGeom prst="rect">
            <a:avLst/>
          </a:prstGeom>
        </p:spPr>
      </p:pic>
      <p:pic>
        <p:nvPicPr>
          <p:cNvPr id="16" name="Рисунок 15" descr="230441989_1621385551542685_2816917141048668777_n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76902">
            <a:off x="4304871" y="4069434"/>
            <a:ext cx="2723899" cy="2850509"/>
          </a:xfrm>
          <a:prstGeom prst="rect">
            <a:avLst/>
          </a:prstGeom>
        </p:spPr>
      </p:pic>
      <p:pic>
        <p:nvPicPr>
          <p:cNvPr id="17" name="Рисунок 16" descr="1636464210022 (1).jpg"/>
          <p:cNvPicPr>
            <a:picLocks noChangeAspect="1"/>
          </p:cNvPicPr>
          <p:nvPr/>
        </p:nvPicPr>
        <p:blipFill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86026">
            <a:off x="7476828" y="3844545"/>
            <a:ext cx="2766633" cy="28329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0116" y="8362612"/>
            <a:ext cx="17366561" cy="1694741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430116" y="291850"/>
            <a:ext cx="7104225" cy="7889660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4" name="AutoShape 4"/>
          <p:cNvSpPr/>
          <p:nvPr/>
        </p:nvSpPr>
        <p:spPr>
          <a:xfrm>
            <a:off x="8399390" y="291850"/>
            <a:ext cx="9397288" cy="7889660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" t="2012" b="2235"/>
          <a:stretch>
            <a:fillRect/>
          </a:stretch>
        </p:blipFill>
        <p:spPr>
          <a:xfrm>
            <a:off x="8593418" y="450601"/>
            <a:ext cx="8994921" cy="75545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145" y="450601"/>
            <a:ext cx="6698977" cy="75545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30116" y="8466455"/>
            <a:ext cx="17243089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200" b="1" dirty="0" smtClean="0"/>
              <a:t>6 сотрудников </a:t>
            </a:r>
            <a:r>
              <a:rPr lang="ru-RU" sz="3200" dirty="0" smtClean="0"/>
              <a:t>продолжают работать во временном госпитале АТЦ Москва, </a:t>
            </a:r>
          </a:p>
          <a:p>
            <a:pPr algn="ctr"/>
            <a:r>
              <a:rPr lang="ru-RU" sz="3200" b="1" dirty="0" smtClean="0"/>
              <a:t>3 человека </a:t>
            </a:r>
            <a:r>
              <a:rPr lang="ru-RU" sz="3200" dirty="0" smtClean="0"/>
              <a:t>командированы для работы в различных подразделениях Оперативного штаба </a:t>
            </a:r>
          </a:p>
          <a:p>
            <a:pPr algn="ctr"/>
            <a:r>
              <a:rPr lang="ru-RU" sz="3200" dirty="0" smtClean="0"/>
              <a:t>по борьбе с </a:t>
            </a:r>
            <a:r>
              <a:rPr lang="en-US" sz="3200" dirty="0" smtClean="0"/>
              <a:t>COVID</a:t>
            </a:r>
            <a:r>
              <a:rPr lang="ru-RU" sz="3200" dirty="0" smtClean="0"/>
              <a:t>-19 (колл-центр, группа разбора и архив вакцинации)</a:t>
            </a:r>
          </a:p>
          <a:p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0116" y="8572500"/>
            <a:ext cx="17366561" cy="1484853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430116" y="310927"/>
            <a:ext cx="17353958" cy="8032974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092" y="515036"/>
            <a:ext cx="16929403" cy="76764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6092" y="8724900"/>
            <a:ext cx="1692940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/>
              <a:t>44 сотрудника </a:t>
            </a:r>
            <a:r>
              <a:rPr lang="ru-RU" sz="4000" dirty="0" smtClean="0"/>
              <a:t>ежедневно с 8-00 до 22-00 выполняли административную работу в пункте вакцинации иностранных граждан в «Лужниках»</a:t>
            </a:r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1000" y="8343900"/>
            <a:ext cx="17366561" cy="1694741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10197996" y="291850"/>
            <a:ext cx="7598681" cy="7889660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4" name="AutoShape 4"/>
          <p:cNvSpPr/>
          <p:nvPr/>
        </p:nvSpPr>
        <p:spPr>
          <a:xfrm>
            <a:off x="430116" y="291850"/>
            <a:ext cx="9592406" cy="7889660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134" y="467024"/>
            <a:ext cx="9218371" cy="753931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30116" y="8381662"/>
            <a:ext cx="17155519" cy="2208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700" dirty="0" smtClean="0"/>
              <a:t>Всего подарочные наборы «С заботой о здоровье»</a:t>
            </a:r>
          </a:p>
          <a:p>
            <a:pPr algn="ctr"/>
            <a:r>
              <a:rPr lang="ru-RU" sz="3700" dirty="0" smtClean="0"/>
              <a:t> получили </a:t>
            </a:r>
            <a:r>
              <a:rPr lang="ru-RU" sz="3700" b="1" dirty="0" smtClean="0"/>
              <a:t>1200 человек.</a:t>
            </a:r>
            <a:r>
              <a:rPr lang="ru-RU" sz="3700" dirty="0" smtClean="0"/>
              <a:t> </a:t>
            </a:r>
          </a:p>
          <a:p>
            <a:pPr algn="ctr"/>
            <a:r>
              <a:rPr lang="ru-RU" sz="3700" dirty="0" smtClean="0"/>
              <a:t>Компенсацию (10000 руб.) получил </a:t>
            </a:r>
            <a:r>
              <a:rPr lang="ru-RU" sz="3700" b="1" dirty="0" smtClean="0"/>
              <a:t>1551 человек.</a:t>
            </a:r>
          </a:p>
          <a:p>
            <a:pPr algn="ctr">
              <a:lnSpc>
                <a:spcPts val="3944"/>
              </a:lnSpc>
              <a:spcBef>
                <a:spcPct val="0"/>
              </a:spcBef>
            </a:pPr>
            <a:endParaRPr dirty="0"/>
          </a:p>
        </p:txBody>
      </p:sp>
      <p:pic>
        <p:nvPicPr>
          <p:cNvPr id="8" name="Рисунок 7" descr="3f013459-44fa-4a2f-8699-b7f4f52a41c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63200" y="495300"/>
            <a:ext cx="7228952" cy="7467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0116" y="8362612"/>
            <a:ext cx="17366561" cy="1694741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430116" y="291850"/>
            <a:ext cx="9097360" cy="7889660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4" name="AutoShape 4"/>
          <p:cNvSpPr/>
          <p:nvPr/>
        </p:nvSpPr>
        <p:spPr>
          <a:xfrm>
            <a:off x="9789121" y="291850"/>
            <a:ext cx="8007556" cy="7889660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811" y="460619"/>
            <a:ext cx="8677970" cy="75335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6705" y="460619"/>
            <a:ext cx="7654499" cy="753354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5590" y="8567998"/>
            <a:ext cx="17015614" cy="189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ru-RU" sz="4000" b="1" dirty="0" smtClean="0"/>
              <a:t>6 сотрудников </a:t>
            </a:r>
            <a:r>
              <a:rPr lang="ru-RU" sz="4000" dirty="0" smtClean="0"/>
              <a:t>ТЦСО «Жулебино» присоединились к акции </a:t>
            </a:r>
            <a:r>
              <a:rPr lang="ru-RU" sz="4000" b="1" dirty="0" smtClean="0"/>
              <a:t>«Доноры надежды»</a:t>
            </a:r>
            <a:r>
              <a:rPr lang="ru-RU" sz="4000" dirty="0" smtClean="0"/>
              <a:t>, сдав иммунную плазму, а также цельную кровь</a:t>
            </a:r>
          </a:p>
          <a:p>
            <a:pPr algn="ctr">
              <a:lnSpc>
                <a:spcPts val="5040"/>
              </a:lnSpc>
            </a:pPr>
            <a:endParaRPr lang="en-US" sz="4000" dirty="0">
              <a:solidFill>
                <a:srgbClr val="000000"/>
              </a:solidFill>
              <a:latin typeface="Abril Fatfac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0116" y="8587048"/>
            <a:ext cx="17366561" cy="1470305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430116" y="291850"/>
            <a:ext cx="17366561" cy="8097789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90" y="504487"/>
            <a:ext cx="17015614" cy="771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5590" y="8699603"/>
            <a:ext cx="1701561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Abril Fatface"/>
              </a:rPr>
              <a:t> </a:t>
            </a:r>
            <a:r>
              <a:rPr lang="ru-RU" sz="4000" dirty="0" smtClean="0"/>
              <a:t>Во Всероссийской переписи населения приняло участие </a:t>
            </a:r>
          </a:p>
          <a:p>
            <a:pPr algn="ctr"/>
            <a:r>
              <a:rPr lang="ru-RU" sz="4000" b="1" dirty="0" smtClean="0"/>
              <a:t>44 сотрудника и 257 получателей </a:t>
            </a:r>
            <a:r>
              <a:rPr lang="ru-RU" sz="4000" dirty="0" smtClean="0"/>
              <a:t>социальных услуг на дому </a:t>
            </a:r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79545" y="177427"/>
            <a:ext cx="6910845" cy="9080873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457200" y="7200900"/>
            <a:ext cx="17830800" cy="2680037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6082" y="417056"/>
            <a:ext cx="6437771" cy="86016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44478" y="7277100"/>
            <a:ext cx="16799043" cy="255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smtClean="0"/>
              <a:t>В </a:t>
            </a:r>
            <a:r>
              <a:rPr lang="ru-RU" sz="3200" dirty="0" smtClean="0"/>
              <a:t>районе проживает</a:t>
            </a:r>
            <a:r>
              <a:rPr lang="en-US" sz="3200" dirty="0" smtClean="0"/>
              <a:t>:</a:t>
            </a:r>
            <a:endParaRPr lang="ru-RU" sz="3200" dirty="0" smtClean="0"/>
          </a:p>
          <a:p>
            <a:pPr lvl="1">
              <a:buFont typeface="Wingdings" pitchFamily="2" charset="2"/>
              <a:buChar char="v"/>
            </a:pPr>
            <a:r>
              <a:rPr lang="ru-RU" sz="3200" dirty="0" smtClean="0"/>
              <a:t>7</a:t>
            </a:r>
            <a:r>
              <a:rPr lang="en-US" sz="3200" dirty="0" smtClean="0"/>
              <a:t> </a:t>
            </a:r>
            <a:r>
              <a:rPr lang="ru-RU" sz="3200" dirty="0" smtClean="0"/>
              <a:t>инвалидов</a:t>
            </a:r>
            <a:r>
              <a:rPr lang="en-US" sz="3200" dirty="0" smtClean="0"/>
              <a:t> и </a:t>
            </a:r>
            <a:r>
              <a:rPr lang="ru-RU" sz="3200" dirty="0" smtClean="0"/>
              <a:t>участников войны</a:t>
            </a:r>
            <a:r>
              <a:rPr lang="en-US" sz="3200" dirty="0" smtClean="0"/>
              <a:t>, </a:t>
            </a:r>
            <a:endParaRPr lang="ru-RU" sz="3200" dirty="0" smtClean="0"/>
          </a:p>
          <a:p>
            <a:pPr lvl="1">
              <a:buFont typeface="Wingdings" pitchFamily="2" charset="2"/>
              <a:buChar char="v"/>
            </a:pPr>
            <a:r>
              <a:rPr lang="ru-RU" sz="3200" dirty="0" smtClean="0"/>
              <a:t>44</a:t>
            </a:r>
            <a:r>
              <a:rPr lang="en-US" sz="3200" dirty="0" smtClean="0"/>
              <a:t> </a:t>
            </a:r>
            <a:r>
              <a:rPr lang="ru-RU" sz="3200" dirty="0" smtClean="0"/>
              <a:t>труженика тыла</a:t>
            </a:r>
            <a:r>
              <a:rPr lang="en-US" sz="3200" dirty="0" smtClean="0"/>
              <a:t>, </a:t>
            </a:r>
            <a:endParaRPr lang="ru-RU" sz="3200" dirty="0" smtClean="0"/>
          </a:p>
          <a:p>
            <a:pPr lvl="1">
              <a:buFont typeface="Wingdings" pitchFamily="2" charset="2"/>
              <a:buChar char="v"/>
            </a:pPr>
            <a:r>
              <a:rPr lang="ru-RU" sz="3200" dirty="0" smtClean="0"/>
              <a:t>14 вдов участников и инвалидов войны.</a:t>
            </a:r>
          </a:p>
          <a:p>
            <a:r>
              <a:rPr lang="ru-RU" sz="3200" dirty="0" smtClean="0"/>
              <a:t>Всего в 2021 году на патронаже в учреждении находилось 77 ветерана ВОВ </a:t>
            </a:r>
            <a:endParaRPr lang="ru-RU" sz="3200" dirty="0"/>
          </a:p>
        </p:txBody>
      </p:sp>
      <p:pic>
        <p:nvPicPr>
          <p:cNvPr id="8" name="Рисунок 7" descr="183895441_1108117193031411_229386892232187321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745"/>
            <a:ext cx="4876800" cy="6813755"/>
          </a:xfrm>
          <a:prstGeom prst="rect">
            <a:avLst/>
          </a:prstGeom>
        </p:spPr>
      </p:pic>
      <p:pic>
        <p:nvPicPr>
          <p:cNvPr id="10" name="Рисунок 9" descr="183806118_1108117049698092_8723609500963778906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266700"/>
            <a:ext cx="5486400" cy="6781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0116" y="8611265"/>
            <a:ext cx="17366561" cy="1446088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430116" y="291850"/>
            <a:ext cx="17366561" cy="8109002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990" y="445390"/>
            <a:ext cx="17081416" cy="77689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8594" y="8694864"/>
            <a:ext cx="1705081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000" dirty="0" smtClean="0"/>
              <a:t>В преддверии Дня Победы </a:t>
            </a:r>
            <a:r>
              <a:rPr lang="ru-RU" sz="4000" b="1" dirty="0" smtClean="0"/>
              <a:t>56 ветеранов </a:t>
            </a:r>
            <a:r>
              <a:rPr lang="ru-RU" sz="4000" dirty="0" smtClean="0"/>
              <a:t>были поздравлены на дому 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b="1" dirty="0" smtClean="0"/>
              <a:t>4 ветерана </a:t>
            </a:r>
            <a:r>
              <a:rPr lang="ru-RU" sz="4000" dirty="0" smtClean="0"/>
              <a:t>посетили Парад победы на Красной площади </a:t>
            </a:r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9013" y="305656"/>
            <a:ext cx="17607838" cy="8421171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383" y="482476"/>
            <a:ext cx="17277097" cy="806753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515670" y="8745877"/>
            <a:ext cx="12818127" cy="680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  <a:spcBef>
                <a:spcPct val="0"/>
              </a:spcBef>
            </a:pPr>
            <a:r>
              <a:rPr lang="ru-RU" sz="4608" b="1" dirty="0" smtClean="0">
                <a:solidFill>
                  <a:srgbClr val="000000"/>
                </a:solidFill>
                <a:latin typeface="+mj-lt"/>
              </a:rPr>
              <a:t>2026</a:t>
            </a:r>
            <a:r>
              <a:rPr lang="en-US" sz="4608" b="1" dirty="0" smtClean="0">
                <a:solidFill>
                  <a:srgbClr val="000000"/>
                </a:solidFill>
                <a:latin typeface="+mj-lt"/>
              </a:rPr>
              <a:t> УНИКАЛЬНЫ</a:t>
            </a:r>
            <a:r>
              <a:rPr lang="ru-RU" sz="4608" b="1" dirty="0" smtClean="0">
                <a:solidFill>
                  <a:srgbClr val="000000"/>
                </a:solidFill>
                <a:latin typeface="+mj-lt"/>
              </a:rPr>
              <a:t>Х</a:t>
            </a:r>
            <a:r>
              <a:rPr lang="en-US" sz="4608" b="1" dirty="0" smtClean="0">
                <a:solidFill>
                  <a:srgbClr val="000000"/>
                </a:solidFill>
                <a:latin typeface="+mj-lt"/>
              </a:rPr>
              <a:t> УЧАСТНИК</a:t>
            </a:r>
            <a:r>
              <a:rPr lang="ru-RU" sz="4608" b="1" dirty="0" smtClean="0">
                <a:solidFill>
                  <a:srgbClr val="000000"/>
                </a:solidFill>
                <a:latin typeface="+mj-lt"/>
              </a:rPr>
              <a:t>ОВ</a:t>
            </a:r>
            <a:endParaRPr lang="en-US" sz="4608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43131" y="9436040"/>
            <a:ext cx="9793720" cy="71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5"/>
              </a:lnSpc>
              <a:spcBef>
                <a:spcPct val="0"/>
              </a:spcBef>
            </a:pPr>
            <a:r>
              <a:rPr lang="ru-RU" sz="4746" b="1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en-US" sz="4746" b="1" dirty="0" smtClean="0">
                <a:solidFill>
                  <a:srgbClr val="000000"/>
                </a:solidFill>
                <a:latin typeface="+mj-lt"/>
              </a:rPr>
              <a:t>8 </a:t>
            </a:r>
            <a:r>
              <a:rPr lang="en-US" sz="4746" b="1" dirty="0">
                <a:solidFill>
                  <a:srgbClr val="000000"/>
                </a:solidFill>
                <a:latin typeface="+mj-lt"/>
              </a:rPr>
              <a:t>ПОСТАВЩИКОВ-УЧАСТНИКОВ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3950" y="7968686"/>
            <a:ext cx="17520101" cy="2090111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7248373" y="1028700"/>
            <a:ext cx="10655677" cy="6601932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4" name="AutoShape 4"/>
          <p:cNvSpPr/>
          <p:nvPr/>
        </p:nvSpPr>
        <p:spPr>
          <a:xfrm>
            <a:off x="383950" y="262866"/>
            <a:ext cx="6667015" cy="6652429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534" y="460157"/>
            <a:ext cx="6257847" cy="62578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597" y="1314436"/>
            <a:ext cx="10199453" cy="60304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3950" y="8151094"/>
            <a:ext cx="1752010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000" dirty="0" smtClean="0"/>
              <a:t>Всего онлайн - занятия посетили свыше </a:t>
            </a:r>
            <a:r>
              <a:rPr lang="ru-RU" sz="4000" b="1" dirty="0" smtClean="0"/>
              <a:t>1000 человек</a:t>
            </a:r>
            <a:r>
              <a:rPr lang="ru-RU" sz="4000" dirty="0" smtClean="0"/>
              <a:t>. </a:t>
            </a:r>
          </a:p>
          <a:p>
            <a:pPr algn="ctr"/>
            <a:r>
              <a:rPr lang="ru-RU" sz="4000" dirty="0" smtClean="0"/>
              <a:t>Было проведено более </a:t>
            </a:r>
            <a:r>
              <a:rPr lang="ru-RU" sz="4000" b="1" dirty="0" smtClean="0"/>
              <a:t>100</a:t>
            </a:r>
            <a:r>
              <a:rPr lang="ru-RU" sz="4000" dirty="0" smtClean="0"/>
              <a:t> культурно-досуговых мероприятий различных масштабов, которые посетили свыше </a:t>
            </a:r>
            <a:r>
              <a:rPr lang="ru-RU" sz="4000" b="1" dirty="0" smtClean="0"/>
              <a:t>1500 человек </a:t>
            </a:r>
            <a:endParaRPr 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5400" y="175129"/>
            <a:ext cx="16002000" cy="8758662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4" name="AutoShape 4"/>
          <p:cNvSpPr/>
          <p:nvPr/>
        </p:nvSpPr>
        <p:spPr>
          <a:xfrm>
            <a:off x="1295400" y="9105900"/>
            <a:ext cx="16002000" cy="863175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5" name="TextBox 5"/>
          <p:cNvSpPr txBox="1"/>
          <p:nvPr/>
        </p:nvSpPr>
        <p:spPr>
          <a:xfrm>
            <a:off x="1524000" y="9258300"/>
            <a:ext cx="1607091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/>
              <a:t>1-</a:t>
            </a:r>
            <a:r>
              <a:rPr lang="ru-RU" sz="3600" dirty="0" smtClean="0"/>
              <a:t>ое место Марафон  «Скандинавская ходьба» приуроченный ко «Дню Флага»</a:t>
            </a:r>
            <a:endParaRPr lang="ru-RU" sz="3600" dirty="0"/>
          </a:p>
        </p:txBody>
      </p:sp>
      <p:pic>
        <p:nvPicPr>
          <p:cNvPr id="7" name="Рисунок 6" descr="Без названия (1)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419100"/>
            <a:ext cx="15549131" cy="8305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1000" y="8420100"/>
            <a:ext cx="17141760" cy="1650378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TextBox 3"/>
          <p:cNvSpPr txBox="1"/>
          <p:nvPr/>
        </p:nvSpPr>
        <p:spPr>
          <a:xfrm>
            <a:off x="429571" y="8496300"/>
            <a:ext cx="17428858" cy="2041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150" dirty="0">
                <a:solidFill>
                  <a:srgbClr val="000000"/>
                </a:solidFill>
                <a:latin typeface="Abril Fatface"/>
              </a:rPr>
              <a:t> </a:t>
            </a:r>
            <a:r>
              <a:rPr lang="ru-RU" sz="3200" dirty="0" smtClean="0"/>
              <a:t>Открытие </a:t>
            </a:r>
            <a:r>
              <a:rPr lang="ru-RU" sz="3200" b="1" dirty="0" smtClean="0"/>
              <a:t>двух </a:t>
            </a:r>
            <a:r>
              <a:rPr lang="ru-RU" sz="3200" dirty="0" smtClean="0"/>
              <a:t>городских клубных пространств </a:t>
            </a:r>
            <a:r>
              <a:rPr lang="ru-RU" sz="3200" b="1" dirty="0" smtClean="0"/>
              <a:t>«Центр московского долголетия» </a:t>
            </a:r>
          </a:p>
          <a:p>
            <a:pPr algn="ctr"/>
            <a:r>
              <a:rPr lang="ru-RU" sz="3200" dirty="0" smtClean="0"/>
              <a:t>в районе Некрасовка и Выхино, которые одновременно стали </a:t>
            </a:r>
          </a:p>
          <a:p>
            <a:pPr algn="ctr"/>
            <a:r>
              <a:rPr lang="ru-RU" sz="3200" dirty="0" smtClean="0"/>
              <a:t>первыми и пока единственными в ЮВАО </a:t>
            </a:r>
            <a:r>
              <a:rPr lang="ru-RU" sz="3200" dirty="0" err="1" smtClean="0"/>
              <a:t>комьюнити</a:t>
            </a:r>
            <a:r>
              <a:rPr lang="ru-RU" sz="3200" dirty="0" smtClean="0"/>
              <a:t> - площадками </a:t>
            </a:r>
          </a:p>
          <a:p>
            <a:pPr algn="ctr">
              <a:lnSpc>
                <a:spcPts val="4409"/>
              </a:lnSpc>
            </a:pPr>
            <a:endParaRPr dirty="0"/>
          </a:p>
        </p:txBody>
      </p:sp>
      <p:sp>
        <p:nvSpPr>
          <p:cNvPr id="4" name="AutoShape 4"/>
          <p:cNvSpPr/>
          <p:nvPr/>
        </p:nvSpPr>
        <p:spPr>
          <a:xfrm>
            <a:off x="9144000" y="203511"/>
            <a:ext cx="8400788" cy="8022033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9502" y="396196"/>
            <a:ext cx="7919798" cy="763666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03029" y="203511"/>
            <a:ext cx="8400788" cy="8022033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342900"/>
            <a:ext cx="8077200" cy="7696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75129"/>
            <a:ext cx="15421134" cy="8554553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1028700" y="8960119"/>
            <a:ext cx="15421134" cy="1078415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851" y="326334"/>
            <a:ext cx="15124831" cy="82408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25003" y="8953500"/>
            <a:ext cx="1512483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/>
              <a:t>1-е место в городе за победу в </a:t>
            </a:r>
            <a:r>
              <a:rPr lang="en-US" sz="3200" dirty="0" smtClean="0"/>
              <a:t>XI</a:t>
            </a:r>
            <a:r>
              <a:rPr lang="ru-RU" sz="3200" dirty="0" smtClean="0"/>
              <a:t> Московском городском чемпионате по компьютерному многоборью среди пенсионеров 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75129"/>
            <a:ext cx="15421134" cy="8554553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1028700" y="8960119"/>
            <a:ext cx="15421134" cy="1078415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5955" y="364358"/>
            <a:ext cx="14946623" cy="81760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25003" y="8953500"/>
            <a:ext cx="1512483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/>
              <a:t>1-е место в «Играх долголетия», посвященных спорту и </a:t>
            </a:r>
          </a:p>
          <a:p>
            <a:pPr algn="ctr"/>
            <a:r>
              <a:rPr lang="ru-RU" sz="3600" dirty="0" smtClean="0"/>
              <a:t>Активному образу жизни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1600" y="266700"/>
            <a:ext cx="15421134" cy="8554553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1371600" y="8953500"/>
            <a:ext cx="15421134" cy="1078415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5" name="TextBox 5"/>
          <p:cNvSpPr txBox="1"/>
          <p:nvPr/>
        </p:nvSpPr>
        <p:spPr>
          <a:xfrm>
            <a:off x="1676400" y="9182100"/>
            <a:ext cx="1512483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 smtClean="0"/>
              <a:t>3-е место на городском этапе Интеллектуальная игра «</a:t>
            </a:r>
            <a:r>
              <a:rPr lang="ru-RU" sz="4000" dirty="0" err="1" smtClean="0"/>
              <a:t>Квиз</a:t>
            </a:r>
            <a:r>
              <a:rPr lang="ru-RU" sz="4000" dirty="0" smtClean="0"/>
              <a:t>, </a:t>
            </a:r>
            <a:r>
              <a:rPr lang="ru-RU" sz="4000" dirty="0" err="1" smtClean="0"/>
              <a:t>Плиз</a:t>
            </a:r>
            <a:r>
              <a:rPr lang="ru-RU" sz="4000" dirty="0" smtClean="0"/>
              <a:t>!»</a:t>
            </a:r>
            <a:endParaRPr lang="ru-RU" sz="4000" dirty="0"/>
          </a:p>
        </p:txBody>
      </p:sp>
      <p:pic>
        <p:nvPicPr>
          <p:cNvPr id="1026" name="Picture 2" descr="C:\Users\user\Desktop\в печатники\для новогоднего мероприятия\27.10.2021 Интеллектуальная  битва «Квиз, плиз!»\2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19100"/>
            <a:ext cx="14968979" cy="822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419100"/>
            <a:ext cx="8991600" cy="8077199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457200" y="8724900"/>
            <a:ext cx="17373600" cy="1307015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5" name="TextBox 5"/>
          <p:cNvSpPr txBox="1"/>
          <p:nvPr/>
        </p:nvSpPr>
        <p:spPr>
          <a:xfrm>
            <a:off x="1447800" y="8724900"/>
            <a:ext cx="1535343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 smtClean="0"/>
              <a:t>Сотрудники отдела социальных коммуникаций и активного долголетия в 2021 году  создали проект «Пушистым - шанс»</a:t>
            </a:r>
            <a:endParaRPr lang="ru-RU" sz="4000" dirty="0"/>
          </a:p>
        </p:txBody>
      </p:sp>
      <p:pic>
        <p:nvPicPr>
          <p:cNvPr id="6" name="Рисунок 5" descr="239630421_1635205160160724_3187277381928676788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571499"/>
            <a:ext cx="8610600" cy="7757297"/>
          </a:xfrm>
          <a:prstGeom prst="rect">
            <a:avLst/>
          </a:prstGeom>
        </p:spPr>
      </p:pic>
      <p:sp>
        <p:nvSpPr>
          <p:cNvPr id="7" name="AutoShape 2"/>
          <p:cNvSpPr/>
          <p:nvPr/>
        </p:nvSpPr>
        <p:spPr>
          <a:xfrm>
            <a:off x="9677400" y="419100"/>
            <a:ext cx="8153400" cy="8077199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8" name="Рисунок 7" descr="239521322_1635205076827399_8248995907579851873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9800" y="571500"/>
            <a:ext cx="7849354" cy="7772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2444" y="324236"/>
            <a:ext cx="6032096" cy="8159247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989" y="551025"/>
            <a:ext cx="5647007" cy="774960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209701" y="324236"/>
            <a:ext cx="10567863" cy="8159247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6" name="AutoShape 6"/>
          <p:cNvSpPr/>
          <p:nvPr/>
        </p:nvSpPr>
        <p:spPr>
          <a:xfrm>
            <a:off x="531440" y="8716842"/>
            <a:ext cx="17225120" cy="1398998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7" name="TextBox 7"/>
          <p:cNvSpPr txBox="1"/>
          <p:nvPr/>
        </p:nvSpPr>
        <p:spPr>
          <a:xfrm>
            <a:off x="228600" y="8953500"/>
            <a:ext cx="17754600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100" dirty="0" smtClean="0"/>
              <a:t>В 2021 год было размещено</a:t>
            </a:r>
            <a:r>
              <a:rPr lang="ru-RU" sz="3100" b="1" dirty="0" smtClean="0"/>
              <a:t> 547 </a:t>
            </a:r>
            <a:r>
              <a:rPr lang="ru-RU" sz="3100" dirty="0" smtClean="0"/>
              <a:t>статей в городских, районных и интернет-изданиях.</a:t>
            </a:r>
          </a:p>
          <a:p>
            <a:pPr algn="ctr"/>
            <a:r>
              <a:rPr lang="ru-RU" sz="3100" dirty="0" smtClean="0"/>
              <a:t>На федеральных телевизионных каналах вышло </a:t>
            </a:r>
            <a:r>
              <a:rPr lang="ru-RU" sz="3100" b="1" dirty="0" smtClean="0"/>
              <a:t>19 сюжетов </a:t>
            </a:r>
            <a:r>
              <a:rPr lang="en-US" sz="3100" dirty="0" smtClean="0"/>
              <a:t>о </a:t>
            </a:r>
            <a:r>
              <a:rPr lang="ru-RU" sz="3100" dirty="0" smtClean="0"/>
              <a:t>работе </a:t>
            </a:r>
            <a:r>
              <a:rPr lang="en-US" sz="3100" dirty="0" smtClean="0"/>
              <a:t>ТЦСО «Жулебино» </a:t>
            </a:r>
            <a:r>
              <a:rPr lang="ru-RU" sz="3100" dirty="0" smtClean="0"/>
              <a:t>и филиалов</a:t>
            </a:r>
            <a:endParaRPr lang="ru-RU" sz="3100" dirty="0"/>
          </a:p>
        </p:txBody>
      </p:sp>
      <p:pic>
        <p:nvPicPr>
          <p:cNvPr id="8" name="Рисунок 7" descr="Скриншот 14-01-2022 150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19100"/>
            <a:ext cx="10210800" cy="792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2444" y="324236"/>
            <a:ext cx="10976082" cy="8159247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531440" y="8716842"/>
            <a:ext cx="17225120" cy="1398998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3468" y="535934"/>
            <a:ext cx="10594035" cy="77358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28527" y="6792"/>
            <a:ext cx="6613923" cy="87941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31440" y="8801979"/>
            <a:ext cx="16941923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600" dirty="0" smtClean="0"/>
              <a:t>Вот уже второй год подряд ТЦСО "Жулебино" признан </a:t>
            </a:r>
          </a:p>
          <a:p>
            <a:pPr algn="ctr"/>
            <a:r>
              <a:rPr lang="ru-RU" sz="3600" dirty="0" smtClean="0"/>
              <a:t>лучшим территориальным центром ЮВАО г. Москвы 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77917" y="8285944"/>
            <a:ext cx="12732165" cy="1716502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7917" y="307913"/>
            <a:ext cx="12732165" cy="78236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0" y="8648700"/>
            <a:ext cx="8992046" cy="97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9"/>
              </a:lnSpc>
            </a:pPr>
            <a:r>
              <a:rPr lang="en-US" sz="5649" b="1" dirty="0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1200" y="8801101"/>
            <a:ext cx="14097000" cy="1246726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1981200" y="266700"/>
            <a:ext cx="14097000" cy="8416904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5" name="TextBox 5"/>
          <p:cNvSpPr txBox="1"/>
          <p:nvPr/>
        </p:nvSpPr>
        <p:spPr>
          <a:xfrm>
            <a:off x="461374" y="8809466"/>
            <a:ext cx="17365251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600" dirty="0" smtClean="0"/>
              <a:t>8 июня 2021 года зажглась новая звезда на карте Москвы – </a:t>
            </a:r>
          </a:p>
          <a:p>
            <a:pPr algn="ctr"/>
            <a:r>
              <a:rPr lang="ru-RU" sz="3600" dirty="0" smtClean="0"/>
              <a:t>открылся Центр московского долголетия «Некрасовка»</a:t>
            </a:r>
            <a:endParaRPr lang="ru-RU" sz="3600" dirty="0"/>
          </a:p>
        </p:txBody>
      </p:sp>
      <p:pic>
        <p:nvPicPr>
          <p:cNvPr id="6" name="Рисунок 5" descr="PHOTO-2021-06-08-14-33-06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419100"/>
            <a:ext cx="13792200" cy="81533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277" y="8856907"/>
            <a:ext cx="17809654" cy="1200446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256231" y="248699"/>
            <a:ext cx="17792596" cy="8453681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019" y="407451"/>
            <a:ext cx="17336993" cy="80908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7327" y="8856907"/>
            <a:ext cx="1778215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600" dirty="0" smtClean="0"/>
              <a:t>В одном месте жители района могут получить весь спектр социальных услуг, </a:t>
            </a:r>
          </a:p>
          <a:p>
            <a:pPr algn="ctr"/>
            <a:r>
              <a:rPr lang="ru-RU" sz="3600" dirty="0" smtClean="0"/>
              <a:t>а также помощь и консультации по другим возникающим вопросам 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5280" y="8968968"/>
            <a:ext cx="17655179" cy="1088385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275280" y="248699"/>
            <a:ext cx="11905421" cy="8608208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5" name="AutoShape 5"/>
          <p:cNvSpPr/>
          <p:nvPr/>
        </p:nvSpPr>
        <p:spPr>
          <a:xfrm>
            <a:off x="12325658" y="246521"/>
            <a:ext cx="5604801" cy="8610386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07088" y="452808"/>
            <a:ext cx="5264618" cy="82226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5280" y="8978493"/>
            <a:ext cx="1778215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/>
              <a:t>Индивидуальный подход к каждому посетителю и искренний сервис – </a:t>
            </a:r>
          </a:p>
          <a:p>
            <a:pPr algn="ctr"/>
            <a:r>
              <a:rPr lang="ru-RU" sz="3600" dirty="0" smtClean="0"/>
              <a:t>первые среди главных задач сотрудников центра </a:t>
            </a:r>
            <a:endParaRPr lang="ru-RU" sz="3600" dirty="0"/>
          </a:p>
        </p:txBody>
      </p:sp>
      <p:pic>
        <p:nvPicPr>
          <p:cNvPr id="8" name="Рисунок 7" descr="IMG_0279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1" y="419100"/>
            <a:ext cx="11582399" cy="8305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02801" y="239173"/>
            <a:ext cx="5571985" cy="4792835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6681971" y="5252720"/>
            <a:ext cx="5571985" cy="4792835"/>
          </a:xfrm>
          <a:prstGeom prst="rect">
            <a:avLst/>
          </a:prstGeom>
          <a:solidFill>
            <a:srgbClr val="7E6B73"/>
          </a:solidFill>
        </p:spPr>
      </p:sp>
      <p:sp>
        <p:nvSpPr>
          <p:cNvPr id="4" name="AutoShape 4"/>
          <p:cNvSpPr/>
          <p:nvPr/>
        </p:nvSpPr>
        <p:spPr>
          <a:xfrm>
            <a:off x="12474571" y="239173"/>
            <a:ext cx="5571985" cy="4792835"/>
          </a:xfrm>
          <a:prstGeom prst="rect">
            <a:avLst/>
          </a:prstGeom>
          <a:solidFill>
            <a:srgbClr val="7E6B73"/>
          </a:solidFill>
        </p:spPr>
      </p:sp>
      <p:sp>
        <p:nvSpPr>
          <p:cNvPr id="5" name="AutoShape 5"/>
          <p:cNvSpPr/>
          <p:nvPr/>
        </p:nvSpPr>
        <p:spPr>
          <a:xfrm>
            <a:off x="12474571" y="5252720"/>
            <a:ext cx="5571985" cy="4792835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7200" y="4991100"/>
            <a:ext cx="5600446" cy="479538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81000" y="876300"/>
            <a:ext cx="6000314" cy="368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3600" dirty="0">
                <a:solidFill>
                  <a:srgbClr val="393735"/>
                </a:solidFill>
                <a:latin typeface="Calibri" pitchFamily="34" charset="0"/>
              </a:rPr>
              <a:t>НА СЕГОДНЯШНИЙ ДЕНЬ БОЛЕЕ </a:t>
            </a:r>
            <a:r>
              <a:rPr lang="ru-RU" sz="3600" b="1" dirty="0" smtClean="0">
                <a:solidFill>
                  <a:srgbClr val="393735"/>
                </a:solidFill>
                <a:latin typeface="Calibri" pitchFamily="34" charset="0"/>
              </a:rPr>
              <a:t>6</a:t>
            </a:r>
            <a:r>
              <a:rPr lang="en-US" sz="3600" b="1" dirty="0" smtClean="0">
                <a:solidFill>
                  <a:srgbClr val="393735"/>
                </a:solidFill>
                <a:latin typeface="Calibri" pitchFamily="34" charset="0"/>
              </a:rPr>
              <a:t>00</a:t>
            </a:r>
            <a:r>
              <a:rPr lang="en-US" sz="3600" dirty="0" smtClean="0">
                <a:solidFill>
                  <a:srgbClr val="393735"/>
                </a:solidFill>
                <a:latin typeface="Calibri" pitchFamily="34" charset="0"/>
              </a:rPr>
              <a:t> </a:t>
            </a:r>
            <a:r>
              <a:rPr lang="en-US" sz="3600" dirty="0">
                <a:solidFill>
                  <a:srgbClr val="393735"/>
                </a:solidFill>
                <a:latin typeface="Calibri" pitchFamily="34" charset="0"/>
              </a:rPr>
              <a:t>АКТИВНЫХ ГРАЖДАН СТАРШЕГО ПОКОЛЕНИЯ ОРГАНИЗОВАЛИ </a:t>
            </a:r>
          </a:p>
          <a:p>
            <a:pPr algn="ctr">
              <a:lnSpc>
                <a:spcPts val="4064"/>
              </a:lnSpc>
            </a:pPr>
            <a:r>
              <a:rPr lang="ru-RU" sz="3600" b="1" dirty="0" smtClean="0">
                <a:solidFill>
                  <a:srgbClr val="393735"/>
                </a:solidFill>
                <a:latin typeface="Calibri" pitchFamily="34" charset="0"/>
              </a:rPr>
              <a:t>4</a:t>
            </a:r>
            <a:r>
              <a:rPr lang="en-US" sz="3600" b="1" dirty="0" smtClean="0">
                <a:solidFill>
                  <a:srgbClr val="393735"/>
                </a:solidFill>
                <a:latin typeface="Calibri" pitchFamily="34" charset="0"/>
              </a:rPr>
              <a:t>0</a:t>
            </a:r>
            <a:r>
              <a:rPr lang="en-US" sz="3600" dirty="0" smtClean="0">
                <a:solidFill>
                  <a:srgbClr val="393735"/>
                </a:solidFill>
                <a:latin typeface="Calibri" pitchFamily="34" charset="0"/>
              </a:rPr>
              <a:t> </a:t>
            </a:r>
            <a:r>
              <a:rPr lang="en-US" sz="3600" dirty="0">
                <a:solidFill>
                  <a:srgbClr val="393735"/>
                </a:solidFill>
                <a:latin typeface="Calibri" pitchFamily="34" charset="0"/>
              </a:rPr>
              <a:t>КЛУБНЫХ ОБЪЕДИНЕНИЙ РАЗЛИЧНОЙ НАПРАВЛЕННОСТИ</a:t>
            </a:r>
          </a:p>
        </p:txBody>
      </p:sp>
      <p:pic>
        <p:nvPicPr>
          <p:cNvPr id="12" name="Рисунок 11" descr="248951609_1681984678816105_7274826461691735632_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342900"/>
            <a:ext cx="5410201" cy="4572000"/>
          </a:xfrm>
          <a:prstGeom prst="rect">
            <a:avLst/>
          </a:prstGeom>
        </p:spPr>
      </p:pic>
      <p:pic>
        <p:nvPicPr>
          <p:cNvPr id="13" name="Рисунок 12" descr="IMG_072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73000" y="342900"/>
            <a:ext cx="5334000" cy="4572000"/>
          </a:xfrm>
          <a:prstGeom prst="rect">
            <a:avLst/>
          </a:prstGeom>
        </p:spPr>
      </p:pic>
      <p:pic>
        <p:nvPicPr>
          <p:cNvPr id="14" name="Рисунок 13" descr="IMG_0367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5372100"/>
            <a:ext cx="5334000" cy="4565654"/>
          </a:xfrm>
          <a:prstGeom prst="rect">
            <a:avLst/>
          </a:prstGeom>
        </p:spPr>
      </p:pic>
      <p:pic>
        <p:nvPicPr>
          <p:cNvPr id="15" name="Рисунок 14" descr="IMG_0545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73000" y="5372100"/>
            <a:ext cx="53340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1000" y="8724900"/>
            <a:ext cx="17449800" cy="1332453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5" name="AutoShape 5"/>
          <p:cNvSpPr/>
          <p:nvPr/>
        </p:nvSpPr>
        <p:spPr>
          <a:xfrm>
            <a:off x="381000" y="266700"/>
            <a:ext cx="12035877" cy="8247601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7" name="TextBox 7"/>
          <p:cNvSpPr txBox="1"/>
          <p:nvPr/>
        </p:nvSpPr>
        <p:spPr>
          <a:xfrm>
            <a:off x="304800" y="9029700"/>
            <a:ext cx="177977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000" dirty="0" smtClean="0"/>
              <a:t>Всего с начала открытия ЦМД «Некрасовка» его посетили 7150 человек</a:t>
            </a:r>
            <a:endParaRPr lang="ru-RU" sz="4000" dirty="0"/>
          </a:p>
        </p:txBody>
      </p:sp>
      <p:pic>
        <p:nvPicPr>
          <p:cNvPr id="8" name="Рисунок 7" descr="IMG_1367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419100"/>
            <a:ext cx="11658600" cy="7899400"/>
          </a:xfrm>
          <a:prstGeom prst="rect">
            <a:avLst/>
          </a:prstGeom>
        </p:spPr>
      </p:pic>
      <p:sp>
        <p:nvSpPr>
          <p:cNvPr id="9" name="AutoShape 5"/>
          <p:cNvSpPr/>
          <p:nvPr/>
        </p:nvSpPr>
        <p:spPr>
          <a:xfrm>
            <a:off x="12649200" y="266700"/>
            <a:ext cx="5181600" cy="8247601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13" name="Рисунок 12" descr="IMG_13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77800" y="419100"/>
            <a:ext cx="4800600" cy="792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788522" y="713520"/>
            <a:ext cx="6172281" cy="8749430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3" name="AutoShape 3"/>
          <p:cNvSpPr/>
          <p:nvPr/>
        </p:nvSpPr>
        <p:spPr>
          <a:xfrm>
            <a:off x="5540431" y="713520"/>
            <a:ext cx="6042476" cy="8749430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9181" y="940330"/>
            <a:ext cx="5700513" cy="8317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46109" y="929250"/>
            <a:ext cx="5804191" cy="83179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1200" y="647700"/>
            <a:ext cx="1826417" cy="148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86200" y="647700"/>
            <a:ext cx="1488530" cy="1488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8600" y="647700"/>
            <a:ext cx="1624827" cy="15537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600" y="2400300"/>
            <a:ext cx="4957805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900" dirty="0" smtClean="0"/>
              <a:t>Сотрудники филиала «Некрасовка» продолжили оказывать адресную помощь (покупка и доставка продуктов, товаров первой необходимости, лекарственных препаратов, абсорбирующего белья, выгул собак, доставка подарочного набора «С заботой о здоровье») гражданам в возрасте 65+, имеющим хронические заболевания, или проходящим лечение от коронавирусной инфекции </a:t>
            </a:r>
          </a:p>
          <a:p>
            <a:pPr algn="ctr"/>
            <a:r>
              <a:rPr lang="ru-RU" sz="2900" dirty="0" smtClean="0"/>
              <a:t>на дому.</a:t>
            </a:r>
            <a:endParaRPr lang="ru-RU" sz="2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9579" y="202579"/>
            <a:ext cx="17768842" cy="8372402"/>
          </a:xfrm>
          <a:prstGeom prst="rect">
            <a:avLst/>
          </a:prstGeom>
          <a:solidFill>
            <a:srgbClr val="F8F7F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722" y="379784"/>
            <a:ext cx="17426556" cy="801799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90182" y="8828784"/>
            <a:ext cx="17738239" cy="1183211"/>
          </a:xfrm>
          <a:prstGeom prst="rect">
            <a:avLst/>
          </a:prstGeom>
          <a:solidFill>
            <a:srgbClr val="F8F7F0"/>
          </a:solidFill>
        </p:spPr>
      </p:sp>
      <p:sp>
        <p:nvSpPr>
          <p:cNvPr id="5" name="TextBox 5"/>
          <p:cNvSpPr txBox="1"/>
          <p:nvPr/>
        </p:nvSpPr>
        <p:spPr>
          <a:xfrm>
            <a:off x="0" y="8953500"/>
            <a:ext cx="1785727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000" dirty="0" smtClean="0"/>
              <a:t>В 2021 году на дому было вакцинировано </a:t>
            </a:r>
            <a:r>
              <a:rPr lang="ru-RU" sz="3000" b="1" dirty="0" smtClean="0"/>
              <a:t>128 </a:t>
            </a:r>
            <a:r>
              <a:rPr lang="ru-RU" sz="3000" dirty="0" smtClean="0"/>
              <a:t>получателей социальных услуг, </a:t>
            </a:r>
            <a:r>
              <a:rPr lang="ru-RU" sz="3000" b="1" dirty="0" smtClean="0"/>
              <a:t>51</a:t>
            </a:r>
            <a:r>
              <a:rPr lang="ru-RU" sz="3000" dirty="0" smtClean="0"/>
              <a:t> ревакцинирован.</a:t>
            </a:r>
          </a:p>
          <a:p>
            <a:pPr algn="ctr"/>
            <a:r>
              <a:rPr lang="ru-RU" sz="3000" dirty="0" smtClean="0"/>
              <a:t>Из числа сотрудников учреждения вакцинировано </a:t>
            </a:r>
            <a:r>
              <a:rPr lang="ru-RU" sz="3000" b="1" dirty="0" smtClean="0"/>
              <a:t>49, 22 </a:t>
            </a:r>
            <a:r>
              <a:rPr lang="ru-RU" sz="3000" dirty="0" smtClean="0"/>
              <a:t>ревакцинировано. </a:t>
            </a:r>
            <a:endParaRPr lang="ru-RU"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494</Words>
  <Application>Microsoft Office PowerPoint</Application>
  <PresentationFormat>Произвольный</PresentationFormat>
  <Paragraphs>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Abril Fatface</vt:lpstr>
      <vt:lpstr>Times New Roman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деятельности ГБУ ТЦСО «Жулебино» в 2020 году</dc:title>
  <dc:creator>user</dc:creator>
  <cp:lastModifiedBy>Таня</cp:lastModifiedBy>
  <cp:revision>30</cp:revision>
  <dcterms:created xsi:type="dcterms:W3CDTF">2006-08-16T00:00:00Z</dcterms:created>
  <dcterms:modified xsi:type="dcterms:W3CDTF">2022-09-05T10:56:47Z</dcterms:modified>
  <dc:identifier>DAE1Tn8Pw8Q</dc:identifier>
</cp:coreProperties>
</file>