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9" r:id="rId2"/>
  </p:sldMasterIdLst>
  <p:notesMasterIdLst>
    <p:notesMasterId r:id="rId27"/>
  </p:notesMasterIdLst>
  <p:sldIdLst>
    <p:sldId id="256" r:id="rId3"/>
    <p:sldId id="257" r:id="rId4"/>
    <p:sldId id="303" r:id="rId5"/>
    <p:sldId id="302" r:id="rId6"/>
    <p:sldId id="343" r:id="rId7"/>
    <p:sldId id="291" r:id="rId8"/>
    <p:sldId id="301" r:id="rId9"/>
    <p:sldId id="288" r:id="rId10"/>
    <p:sldId id="298" r:id="rId11"/>
    <p:sldId id="299" r:id="rId12"/>
    <p:sldId id="311" r:id="rId13"/>
    <p:sldId id="283" r:id="rId14"/>
    <p:sldId id="312" r:id="rId15"/>
    <p:sldId id="340" r:id="rId16"/>
    <p:sldId id="267" r:id="rId17"/>
    <p:sldId id="293" r:id="rId18"/>
    <p:sldId id="342" r:id="rId19"/>
    <p:sldId id="341" r:id="rId20"/>
    <p:sldId id="324" r:id="rId21"/>
    <p:sldId id="346" r:id="rId22"/>
    <p:sldId id="344" r:id="rId23"/>
    <p:sldId id="345" r:id="rId24"/>
    <p:sldId id="334" r:id="rId25"/>
    <p:sldId id="282" r:id="rId26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CCFF"/>
    <a:srgbClr val="D2DEEF"/>
    <a:srgbClr val="A1B7E1"/>
    <a:srgbClr val="FFE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6296"/>
  </p:normalViewPr>
  <p:slideViewPr>
    <p:cSldViewPr snapToGrid="0">
      <p:cViewPr varScale="1">
        <p:scale>
          <a:sx n="106" d="100"/>
          <a:sy n="106" d="100"/>
        </p:scale>
        <p:origin x="90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Всего: 266 090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Прикрепление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C8-40FE-8DA7-2CB7CB8EBA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C8-40FE-8DA7-2CB7CB8EBA2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109895</c:v>
                </c:pt>
                <c:pt idx="1">
                  <c:v>156195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AB-6C4D-BEB0-65324D110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Трудоспособного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возраста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Всего: 190 653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</c:rich>
      </c:tx>
      <c:layout>
        <c:manualLayout>
          <c:xMode val="edge"/>
          <c:yMode val="edge"/>
          <c:x val="2.122995708787734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Прикрепление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40-E24E-967B-66F3898D8B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40-E24E-967B-66F3898D8BE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87118</c:v>
                </c:pt>
                <c:pt idx="1">
                  <c:v>103535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40-E24E-967B-66F3898D8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Старше трудоспособного возраста</a:t>
            </a:r>
          </a:p>
          <a:p>
            <a:pPr>
              <a:defRPr/>
            </a:pPr>
            <a:r>
              <a:rPr lang="ru-RU" dirty="0"/>
              <a:t>Всего: 75 437</a:t>
            </a:r>
          </a:p>
        </c:rich>
      </c:tx>
      <c:layout>
        <c:manualLayout>
          <c:xMode val="edge"/>
          <c:yMode val="edge"/>
          <c:x val="0.195195889194856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Прикрепление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CF-B54E-B7E9-D001F2795A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CF-B54E-B7E9-D001F2795AE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22698</c:v>
                </c:pt>
                <c:pt idx="1">
                  <c:v>52739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CF-B54E-B7E9-D001F2795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детского населения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9C2-494E-B48B-34820374D5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6F-4D9A-BBAF-225F63E83FC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11311</c:v>
                </c:pt>
                <c:pt idx="1">
                  <c:v>11696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C2-494E-B48B-34820374D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u="none" strike="noStrike" baseline="0" dirty="0">
                <a:effectLst/>
              </a:rPr>
              <a:t>Льготные категории граждан</a:t>
            </a:r>
            <a:endParaRPr lang="ru-RU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304250559284116E-2"/>
          <c:y val="0.16801854301816022"/>
          <c:w val="0.97539149888143173"/>
          <c:h val="0.7027580493960411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льготники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ГП № 23 головное здание</c:v>
                </c:pt>
                <c:pt idx="1">
                  <c:v>ГП № 23 филиал 1</c:v>
                </c:pt>
                <c:pt idx="2">
                  <c:v>ГП № 23 филиал 2</c:v>
                </c:pt>
                <c:pt idx="3">
                  <c:v>ГП № 23 филиал 3</c:v>
                </c:pt>
                <c:pt idx="4">
                  <c:v>ГП № 23 филиал 4</c:v>
                </c:pt>
                <c:pt idx="5">
                  <c:v>ГП № 23 филиал 5</c:v>
                </c:pt>
                <c:pt idx="6">
                  <c:v>СВОД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2092</c:v>
                </c:pt>
                <c:pt idx="1">
                  <c:v>1353</c:v>
                </c:pt>
                <c:pt idx="2">
                  <c:v>1874</c:v>
                </c:pt>
                <c:pt idx="3">
                  <c:v>1544</c:v>
                </c:pt>
                <c:pt idx="4" formatCode="General">
                  <c:v>739</c:v>
                </c:pt>
                <c:pt idx="5" formatCode="General">
                  <c:v>1727</c:v>
                </c:pt>
                <c:pt idx="6">
                  <c:v>9392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0-4750-9A41-372B4FA83A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Региональные льготники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ГП № 23 головное здание</c:v>
                </c:pt>
                <c:pt idx="1">
                  <c:v>ГП № 23 филиал 1</c:v>
                </c:pt>
                <c:pt idx="2">
                  <c:v>ГП № 23 филиал 2</c:v>
                </c:pt>
                <c:pt idx="3">
                  <c:v>ГП № 23 филиал 3</c:v>
                </c:pt>
                <c:pt idx="4">
                  <c:v>ГП № 23 филиал 4</c:v>
                </c:pt>
                <c:pt idx="5">
                  <c:v>ГП № 23 филиал 5</c:v>
                </c:pt>
                <c:pt idx="6">
                  <c:v>СВОД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6184</c:v>
                </c:pt>
                <c:pt idx="1">
                  <c:v>4273</c:v>
                </c:pt>
                <c:pt idx="2">
                  <c:v>5963</c:v>
                </c:pt>
                <c:pt idx="3">
                  <c:v>5139</c:v>
                </c:pt>
                <c:pt idx="4">
                  <c:v>2300</c:v>
                </c:pt>
                <c:pt idx="5">
                  <c:v>11391</c:v>
                </c:pt>
                <c:pt idx="6">
                  <c:v>35249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0-4750-9A41-372B4FA83A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льготников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ГП № 23 головное здание</c:v>
                </c:pt>
                <c:pt idx="1">
                  <c:v>ГП № 23 филиал 1</c:v>
                </c:pt>
                <c:pt idx="2">
                  <c:v>ГП № 23 филиал 2</c:v>
                </c:pt>
                <c:pt idx="3">
                  <c:v>ГП № 23 филиал 3</c:v>
                </c:pt>
                <c:pt idx="4">
                  <c:v>ГП № 23 филиал 4</c:v>
                </c:pt>
                <c:pt idx="5">
                  <c:v>ГП № 23 филиал 5</c:v>
                </c:pt>
                <c:pt idx="6">
                  <c:v>СВОД</c:v>
                </c:pt>
              </c:strCache>
            </c:strRef>
          </c:cat>
          <c:val>
            <c:numRef>
              <c:f>Лист1!$D$2:$D$8</c:f>
              <c:numCache>
                <c:formatCode>#,##0</c:formatCode>
                <c:ptCount val="7"/>
                <c:pt idx="0">
                  <c:v>6096</c:v>
                </c:pt>
                <c:pt idx="1">
                  <c:v>3975</c:v>
                </c:pt>
                <c:pt idx="2">
                  <c:v>5518</c:v>
                </c:pt>
                <c:pt idx="3">
                  <c:v>4799</c:v>
                </c:pt>
                <c:pt idx="4">
                  <c:v>2226</c:v>
                </c:pt>
                <c:pt idx="5">
                  <c:v>10694</c:v>
                </c:pt>
                <c:pt idx="6">
                  <c:v>33308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50-4750-9A41-372B4FA83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1565008"/>
        <c:axId val="2131566640"/>
        <c:axId val="0"/>
      </c:bar3DChart>
      <c:catAx>
        <c:axId val="213156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566640"/>
        <c:crosses val="autoZero"/>
        <c:auto val="1"/>
        <c:lblAlgn val="ctr"/>
        <c:lblOffset val="100"/>
        <c:noMultiLvlLbl val="0"/>
      </c:catAx>
      <c:valAx>
        <c:axId val="2131566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3156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Инвалиды филиал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9A-4B8A-B554-0D0C8DB664F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9A-4B8A-B554-0D0C8DB664F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lumMod val="110000"/>
                    </a:schemeClr>
                  </a:gs>
                  <a:gs pos="88000">
                    <a:schemeClr val="accent5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9A-4B8A-B554-0D0C8DB664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группа </c:v>
                </c:pt>
                <c:pt idx="1">
                  <c:v>2 группа </c:v>
                </c:pt>
                <c:pt idx="2">
                  <c:v>3 группа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113</c:v>
                </c:pt>
                <c:pt idx="1">
                  <c:v>363</c:v>
                </c:pt>
                <c:pt idx="2">
                  <c:v>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59A-4B8A-B554-0D0C8DB664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Инвалиды филиал 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lumMod val="110000"/>
                    </a:schemeClr>
                  </a:gs>
                  <a:gs pos="88000">
                    <a:schemeClr val="accent1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65-44C7-99F0-0AD89DC557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65000"/>
                      <a:lumMod val="110000"/>
                    </a:schemeClr>
                  </a:gs>
                  <a:gs pos="88000">
                    <a:schemeClr val="accent3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65-44C7-99F0-0AD89DC557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lumMod val="110000"/>
                    </a:schemeClr>
                  </a:gs>
                  <a:gs pos="88000">
                    <a:schemeClr val="accent5"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65-44C7-99F0-0AD89DC557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5000"/>
                      <a:lumMod val="110000"/>
                    </a:schemeClr>
                  </a:gs>
                  <a:gs pos="88000">
                    <a:schemeClr val="accent1">
                      <a:lumMod val="60000"/>
                      <a:tint val="9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D1-4FF0-B477-AB47D13FA8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 группа </c:v>
                </c:pt>
                <c:pt idx="1">
                  <c:v>2 группа </c:v>
                </c:pt>
                <c:pt idx="2">
                  <c:v>3 группа</c:v>
                </c:pt>
                <c:pt idx="3">
                  <c:v>Дети инвалиды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250</c:v>
                </c:pt>
                <c:pt idx="1">
                  <c:v>654</c:v>
                </c:pt>
                <c:pt idx="2">
                  <c:v>724</c:v>
                </c:pt>
                <c:pt idx="3" formatCode="General">
                  <c:v>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65-44C7-99F0-0AD89DC557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Диспансеризация взрослого населения</c:v>
                </c:pt>
                <c:pt idx="1">
                  <c:v>Профилактические осмотры взрослого населения</c:v>
                </c:pt>
                <c:pt idx="2">
                  <c:v>Углубленная диспансеризация</c:v>
                </c:pt>
                <c:pt idx="3">
                  <c:v>Периодические и предварительные осмотры</c:v>
                </c:pt>
                <c:pt idx="4">
                  <c:v>Профилактические осмотры детского населения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2171</c:v>
                </c:pt>
                <c:pt idx="1">
                  <c:v>473</c:v>
                </c:pt>
                <c:pt idx="3">
                  <c:v>3616</c:v>
                </c:pt>
                <c:pt idx="4">
                  <c:v>3698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7-43B1-BDF7-A087E3C6F1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Диспансеризация взрослого населения</c:v>
                </c:pt>
                <c:pt idx="1">
                  <c:v>Профилактические осмотры взрослого населения</c:v>
                </c:pt>
                <c:pt idx="2">
                  <c:v>Углубленная диспансеризация</c:v>
                </c:pt>
                <c:pt idx="3">
                  <c:v>Периодические и предварительные осмотры</c:v>
                </c:pt>
                <c:pt idx="4">
                  <c:v>Профилактические осмотры детского населения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10783</c:v>
                </c:pt>
                <c:pt idx="1">
                  <c:v>2743</c:v>
                </c:pt>
                <c:pt idx="2">
                  <c:v>2656</c:v>
                </c:pt>
                <c:pt idx="3">
                  <c:v>4367</c:v>
                </c:pt>
                <c:pt idx="4">
                  <c:v>14234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27-43B1-BDF7-A087E3C6F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1560112"/>
        <c:axId val="151216080"/>
        <c:axId val="0"/>
      </c:bar3DChart>
      <c:catAx>
        <c:axId val="21315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16080"/>
        <c:crosses val="autoZero"/>
        <c:auto val="1"/>
        <c:lblAlgn val="ctr"/>
        <c:lblOffset val="100"/>
        <c:noMultiLvlLbl val="0"/>
      </c:catAx>
      <c:valAx>
        <c:axId val="151216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15601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Анализ выполнения государственного задания за 2021</a:t>
            </a:r>
          </a:p>
          <a:p>
            <a:pPr>
              <a:defRPr/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187302083333333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711472464876617E-2"/>
          <c:y val="0.11465166391238134"/>
          <c:w val="0.91836574177766017"/>
          <c:h val="0.712293781820672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Посещения с профилактической целью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Филиал 4</c:v>
                </c:pt>
                <c:pt idx="1">
                  <c:v>Филиал 5 взрослая сеть</c:v>
                </c:pt>
                <c:pt idx="2">
                  <c:v>Филиал 5 детская сеть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14478</c:v>
                </c:pt>
                <c:pt idx="1">
                  <c:v>30570</c:v>
                </c:pt>
                <c:pt idx="2">
                  <c:v>12874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90-924E-B094-67FBABC5DE9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Посещения с профилактической целью факт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Филиал 4</c:v>
                </c:pt>
                <c:pt idx="1">
                  <c:v>Филиал 5 взрослая сеть</c:v>
                </c:pt>
                <c:pt idx="2">
                  <c:v>Филиал 5 детская сеть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18700</c:v>
                </c:pt>
                <c:pt idx="1">
                  <c:v>91972</c:v>
                </c:pt>
                <c:pt idx="2">
                  <c:v>145119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90-924E-B094-67FBABC5DE9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Посещения по неотложной помощи план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Филиал 4</c:v>
                </c:pt>
                <c:pt idx="1">
                  <c:v>Филиал 5 взрослая сеть</c:v>
                </c:pt>
                <c:pt idx="2">
                  <c:v>Филиал 5 детская сеть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2118</c:v>
                </c:pt>
                <c:pt idx="1">
                  <c:v>4470</c:v>
                </c:pt>
                <c:pt idx="2">
                  <c:v>1874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9E-4D0F-ABB6-EB78D48C748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Посещения по неотложной помощи факт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Филиал 4</c:v>
                </c:pt>
                <c:pt idx="1">
                  <c:v>Филиал 5 взрослая сеть</c:v>
                </c:pt>
                <c:pt idx="2">
                  <c:v>Филиал 5 детская сеть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377</c:v>
                </c:pt>
                <c:pt idx="1">
                  <c:v>1825</c:v>
                </c:pt>
                <c:pt idx="2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9E-4D0F-ABB6-EB78D48C748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Обращения по заболеванию план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Филиал 4</c:v>
                </c:pt>
                <c:pt idx="1">
                  <c:v>Филиал 5 взрослая сеть</c:v>
                </c:pt>
                <c:pt idx="2">
                  <c:v>Филиал 5 детская сеть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78048</c:v>
                </c:pt>
                <c:pt idx="1">
                  <c:v>164766</c:v>
                </c:pt>
                <c:pt idx="2">
                  <c:v>69371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9E-4D0F-ABB6-EB78D48C748B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Обращения по заболеванию факт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Филиал 4</c:v>
                </c:pt>
                <c:pt idx="1">
                  <c:v>Филиал 5 взрослая сеть</c:v>
                </c:pt>
                <c:pt idx="2">
                  <c:v>Филиал 5 детская сеть</c:v>
                </c:pt>
              </c:strCache>
            </c:str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75336</c:v>
                </c:pt>
                <c:pt idx="1">
                  <c:v>272430</c:v>
                </c:pt>
                <c:pt idx="2">
                  <c:v>121950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9E-4D0F-ABB6-EB78D48C74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1223696"/>
        <c:axId val="151216624"/>
        <c:axId val="0"/>
      </c:bar3DChart>
      <c:catAx>
        <c:axId val="15122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16624"/>
        <c:crosses val="autoZero"/>
        <c:auto val="1"/>
        <c:lblAlgn val="ctr"/>
        <c:lblOffset val="100"/>
        <c:noMultiLvlLbl val="0"/>
      </c:catAx>
      <c:valAx>
        <c:axId val="15121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22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067398661213128E-2"/>
          <c:y val="0.10485126671601352"/>
          <c:w val="0.30009776783406744"/>
          <c:h val="0.22914858132413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94C81-D215-4B5D-B8B3-1A51B23A5D9E}" type="doc">
      <dgm:prSet loTypeId="urn:microsoft.com/office/officeart/2008/layout/PictureAccent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E9EA36-62A3-4587-A607-690A07E243E2}">
      <dgm:prSet phldrT="[Текст]" custT="1"/>
      <dgm:spPr>
        <a:noFill/>
        <a:effectLst/>
      </dgm:spPr>
      <dgm:t>
        <a:bodyPr/>
        <a:lstStyle/>
        <a:p>
          <a:pPr algn="just"/>
          <a:r>
            <a:rPr lang="ru-RU" sz="2400" dirty="0">
              <a:solidFill>
                <a:schemeClr val="tx1"/>
              </a:solidFill>
            </a:rPr>
            <a:t>ГБУЗ «ГП №23 ДЗМ» -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является амбулаторным центром смешанного типа, в состав которого входят :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ГБУЗ «ГП №23 ДЗМ» - головное здание,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филиал № 1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филиал № 2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филиал № 3 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филиал № 4</a:t>
          </a:r>
        </a:p>
        <a:p>
          <a:pPr algn="just"/>
          <a:r>
            <a:rPr lang="ru-RU" sz="2400" dirty="0">
              <a:solidFill>
                <a:schemeClr val="tx1"/>
              </a:solidFill>
            </a:rPr>
            <a:t>филиал № 5 ( взрослое и детское население)</a:t>
          </a:r>
        </a:p>
        <a:p>
          <a:pPr algn="l"/>
          <a:endParaRPr lang="ru-RU" sz="2400" dirty="0">
            <a:solidFill>
              <a:schemeClr val="tx1"/>
            </a:solidFill>
          </a:endParaRPr>
        </a:p>
      </dgm:t>
    </dgm:pt>
    <dgm:pt modelId="{0F2CE0C0-51A5-4975-95FB-E52211E1461E}" type="parTrans" cxnId="{16967F02-1EFE-4492-8B73-D52886242EA0}">
      <dgm:prSet/>
      <dgm:spPr/>
      <dgm:t>
        <a:bodyPr/>
        <a:lstStyle/>
        <a:p>
          <a:endParaRPr lang="ru-RU"/>
        </a:p>
      </dgm:t>
    </dgm:pt>
    <dgm:pt modelId="{176BEB20-97AE-450D-B889-166A8B9E5BB1}" type="sibTrans" cxnId="{16967F02-1EFE-4492-8B73-D52886242EA0}">
      <dgm:prSet/>
      <dgm:spPr/>
      <dgm:t>
        <a:bodyPr/>
        <a:lstStyle/>
        <a:p>
          <a:endParaRPr lang="ru-RU"/>
        </a:p>
      </dgm:t>
    </dgm:pt>
    <dgm:pt modelId="{71AF6D3B-93FA-4C0B-906C-DD0E28ABC364}">
      <dgm:prSet phldrT="[Текст]" custT="1"/>
      <dgm:spPr>
        <a:noFill/>
      </dgm:spPr>
      <dgm:t>
        <a:bodyPr/>
        <a:lstStyle/>
        <a:p>
          <a:pPr algn="l"/>
          <a:r>
            <a:rPr lang="ru-RU" sz="2400" dirty="0">
              <a:solidFill>
                <a:schemeClr val="tx1"/>
              </a:solidFill>
            </a:rPr>
            <a:t>Обслуживаемые районы: </a:t>
          </a:r>
        </a:p>
        <a:p>
          <a:pPr algn="l"/>
          <a:r>
            <a:rPr lang="ru-RU" sz="2400" dirty="0">
              <a:solidFill>
                <a:schemeClr val="tx1"/>
              </a:solidFill>
            </a:rPr>
            <a:t>Выхино-Жулебино, Некрасовка, Рязанский</a:t>
          </a:r>
          <a:r>
            <a:rPr lang="ru-RU" sz="2400" dirty="0"/>
            <a:t>.</a:t>
          </a:r>
        </a:p>
      </dgm:t>
    </dgm:pt>
    <dgm:pt modelId="{BC23B661-3D55-44DD-AA16-DA97D194D3BC}" type="parTrans" cxnId="{929F7E4A-F0A6-4B61-9AD5-19CDD62862B2}">
      <dgm:prSet/>
      <dgm:spPr/>
      <dgm:t>
        <a:bodyPr/>
        <a:lstStyle/>
        <a:p>
          <a:endParaRPr lang="ru-RU"/>
        </a:p>
      </dgm:t>
    </dgm:pt>
    <dgm:pt modelId="{F9C25DAD-B348-483F-9765-280C454D6B25}" type="sibTrans" cxnId="{929F7E4A-F0A6-4B61-9AD5-19CDD62862B2}">
      <dgm:prSet/>
      <dgm:spPr/>
      <dgm:t>
        <a:bodyPr/>
        <a:lstStyle/>
        <a:p>
          <a:endParaRPr lang="ru-RU"/>
        </a:p>
      </dgm:t>
    </dgm:pt>
    <dgm:pt modelId="{6C9ABC2E-2C7E-458C-8E0E-A7FBE77458BF}">
      <dgm:prSet phldrT="[Текст]" custT="1"/>
      <dgm:spPr>
        <a:noFill/>
      </dgm:spPr>
      <dgm:t>
        <a:bodyPr/>
        <a:lstStyle/>
        <a:p>
          <a:pPr algn="ctr"/>
          <a:endParaRPr lang="ru-RU" sz="2400" dirty="0">
            <a:solidFill>
              <a:schemeClr val="tx1"/>
            </a:solidFill>
          </a:endParaRPr>
        </a:p>
      </dgm:t>
    </dgm:pt>
    <dgm:pt modelId="{156B682D-0735-4407-BD44-F1AD9BC35A76}" type="sibTrans" cxnId="{D09B6B69-B1B7-4B68-BDB3-1911FC6687E1}">
      <dgm:prSet/>
      <dgm:spPr/>
      <dgm:t>
        <a:bodyPr/>
        <a:lstStyle/>
        <a:p>
          <a:endParaRPr lang="ru-RU"/>
        </a:p>
      </dgm:t>
    </dgm:pt>
    <dgm:pt modelId="{62C56FBC-60F1-4A9D-A771-249A305BBE98}" type="parTrans" cxnId="{D09B6B69-B1B7-4B68-BDB3-1911FC6687E1}">
      <dgm:prSet/>
      <dgm:spPr/>
      <dgm:t>
        <a:bodyPr/>
        <a:lstStyle/>
        <a:p>
          <a:endParaRPr lang="ru-RU"/>
        </a:p>
      </dgm:t>
    </dgm:pt>
    <dgm:pt modelId="{660CBC84-6478-4B06-8DD5-9ACB8FC3BB42}">
      <dgm:prSet phldrT="[Текст]"/>
      <dgm:spPr>
        <a:noFill/>
      </dgm:spPr>
      <dgm:t>
        <a:bodyPr/>
        <a:lstStyle/>
        <a:p>
          <a:pPr algn="l"/>
          <a:r>
            <a:rPr lang="ru-RU" dirty="0">
              <a:solidFill>
                <a:schemeClr val="tx1"/>
              </a:solidFill>
            </a:rPr>
            <a:t>Общая численность прикрепленного населения 287 986</a:t>
          </a:r>
        </a:p>
      </dgm:t>
    </dgm:pt>
    <dgm:pt modelId="{7008E208-5FE8-4E21-B7F0-CABC51C28079}" type="parTrans" cxnId="{CD7C95F2-B425-4673-81DB-5050966368B4}">
      <dgm:prSet/>
      <dgm:spPr/>
      <dgm:t>
        <a:bodyPr/>
        <a:lstStyle/>
        <a:p>
          <a:endParaRPr lang="ru-RU"/>
        </a:p>
      </dgm:t>
    </dgm:pt>
    <dgm:pt modelId="{845BDA8F-7C76-4737-9D18-5303735AD450}" type="sibTrans" cxnId="{CD7C95F2-B425-4673-81DB-5050966368B4}">
      <dgm:prSet/>
      <dgm:spPr/>
      <dgm:t>
        <a:bodyPr/>
        <a:lstStyle/>
        <a:p>
          <a:endParaRPr lang="ru-RU"/>
        </a:p>
      </dgm:t>
    </dgm:pt>
    <dgm:pt modelId="{74867C81-628F-4194-9B5B-41D6834E4703}" type="pres">
      <dgm:prSet presAssocID="{F2E94C81-D215-4B5D-B8B3-1A51B23A5D9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1922E9-38B2-4FD1-BCB4-048FC079E697}" type="pres">
      <dgm:prSet presAssocID="{6C9ABC2E-2C7E-458C-8E0E-A7FBE77458BF}" presName="root" presStyleCnt="0">
        <dgm:presLayoutVars>
          <dgm:chMax/>
          <dgm:chPref val="4"/>
        </dgm:presLayoutVars>
      </dgm:prSet>
      <dgm:spPr/>
    </dgm:pt>
    <dgm:pt modelId="{440EABEC-2B58-4FDB-B7EA-A2EFB2062CD2}" type="pres">
      <dgm:prSet presAssocID="{6C9ABC2E-2C7E-458C-8E0E-A7FBE77458BF}" presName="rootComposite" presStyleCnt="0">
        <dgm:presLayoutVars/>
      </dgm:prSet>
      <dgm:spPr/>
    </dgm:pt>
    <dgm:pt modelId="{323F1DED-F1CA-48A1-9AD9-2FAEADDBB900}" type="pres">
      <dgm:prSet presAssocID="{6C9ABC2E-2C7E-458C-8E0E-A7FBE77458BF}" presName="rootText" presStyleLbl="node0" presStyleIdx="0" presStyleCnt="1" custScaleX="88513" custScaleY="11332" custLinFactNeighborX="-7211" custLinFactNeighborY="-1557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9A523CA-F81F-4FF6-9974-91F4D689C04E}" type="pres">
      <dgm:prSet presAssocID="{6C9ABC2E-2C7E-458C-8E0E-A7FBE77458BF}" presName="childShape" presStyleCnt="0">
        <dgm:presLayoutVars>
          <dgm:chMax val="0"/>
          <dgm:chPref val="0"/>
        </dgm:presLayoutVars>
      </dgm:prSet>
      <dgm:spPr/>
    </dgm:pt>
    <dgm:pt modelId="{B45E748F-214A-40FC-9AA1-9F92B1699127}" type="pres">
      <dgm:prSet presAssocID="{CCE9EA36-62A3-4587-A607-690A07E243E2}" presName="childComposite" presStyleCnt="0">
        <dgm:presLayoutVars>
          <dgm:chMax val="0"/>
          <dgm:chPref val="0"/>
        </dgm:presLayoutVars>
      </dgm:prSet>
      <dgm:spPr/>
    </dgm:pt>
    <dgm:pt modelId="{A7FD24E1-76B3-4573-9B16-0FFB926FCD82}" type="pres">
      <dgm:prSet presAssocID="{CCE9EA36-62A3-4587-A607-690A07E243E2}" presName="Image" presStyleLbl="node1" presStyleIdx="0" presStyleCnt="3" custScaleX="214755" custScaleY="167408" custLinFactY="94404" custLinFactNeighborX="9129" custLinFactNeighborY="100000"/>
      <dgm:spPr>
        <a:noFill/>
        <a:ln>
          <a:noFill/>
        </a:ln>
      </dgm:spPr>
    </dgm:pt>
    <dgm:pt modelId="{3FC349F7-F353-4E57-A67D-3EC815E78E7C}" type="pres">
      <dgm:prSet presAssocID="{CCE9EA36-62A3-4587-A607-690A07E243E2}" presName="childText" presStyleLbl="lnNode1" presStyleIdx="0" presStyleCnt="3" custScaleX="178846" custScaleY="360845" custLinFactNeighborX="7115" custLinFactNeighborY="-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D8B6-29EB-4CE6-AE1D-0AC6B8A5E423}" type="pres">
      <dgm:prSet presAssocID="{71AF6D3B-93FA-4C0B-906C-DD0E28ABC364}" presName="childComposite" presStyleCnt="0">
        <dgm:presLayoutVars>
          <dgm:chMax val="0"/>
          <dgm:chPref val="0"/>
        </dgm:presLayoutVars>
      </dgm:prSet>
      <dgm:spPr/>
    </dgm:pt>
    <dgm:pt modelId="{667C338E-6341-4D05-9E2E-37F6F1437532}" type="pres">
      <dgm:prSet presAssocID="{71AF6D3B-93FA-4C0B-906C-DD0E28ABC364}" presName="Image" presStyleLbl="node1" presStyleIdx="1" presStyleCnt="3" custScaleX="80105" custScaleY="74535" custLinFactX="-200000" custLinFactNeighborX="-224614" custLinFactNeighborY="26536"/>
      <dgm:spPr>
        <a:noFill/>
      </dgm:spPr>
    </dgm:pt>
    <dgm:pt modelId="{548BA013-E048-469A-9EF5-3C3BD28FBB58}" type="pres">
      <dgm:prSet presAssocID="{71AF6D3B-93FA-4C0B-906C-DD0E28ABC364}" presName="childText" presStyleLbl="lnNode1" presStyleIdx="1" presStyleCnt="3" custLinFactNeighborX="11407" custLinFactNeighborY="88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4F369-1361-4E8E-9618-09D411886D7B}" type="pres">
      <dgm:prSet presAssocID="{660CBC84-6478-4B06-8DD5-9ACB8FC3BB42}" presName="childComposite" presStyleCnt="0">
        <dgm:presLayoutVars>
          <dgm:chMax val="0"/>
          <dgm:chPref val="0"/>
        </dgm:presLayoutVars>
      </dgm:prSet>
      <dgm:spPr/>
    </dgm:pt>
    <dgm:pt modelId="{451E1C00-3024-4D4B-92C7-1BA531B0785D}" type="pres">
      <dgm:prSet presAssocID="{660CBC84-6478-4B06-8DD5-9ACB8FC3BB42}" presName="Image" presStyleLbl="node1" presStyleIdx="2" presStyleCnt="3" custLinFactX="-100000" custLinFactNeighborX="-193448" custLinFactNeighborY="-8907"/>
      <dgm:spPr>
        <a:noFill/>
      </dgm:spPr>
    </dgm:pt>
    <dgm:pt modelId="{B3A3F816-B092-41D4-B77D-DFA379F6B9A0}" type="pres">
      <dgm:prSet presAssocID="{660CBC84-6478-4B06-8DD5-9ACB8FC3BB42}" presName="childText" presStyleLbl="lnNode1" presStyleIdx="2" presStyleCnt="3" custScaleX="84868" custLinFactNeighborX="-97463" custLinFactNeighborY="-8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01C3F-B907-4290-9FFA-C24915D60A19}" type="presOf" srcId="{660CBC84-6478-4B06-8DD5-9ACB8FC3BB42}" destId="{B3A3F816-B092-41D4-B77D-DFA379F6B9A0}" srcOrd="0" destOrd="0" presId="urn:microsoft.com/office/officeart/2008/layout/PictureAccentList"/>
    <dgm:cxn modelId="{16967F02-1EFE-4492-8B73-D52886242EA0}" srcId="{6C9ABC2E-2C7E-458C-8E0E-A7FBE77458BF}" destId="{CCE9EA36-62A3-4587-A607-690A07E243E2}" srcOrd="0" destOrd="0" parTransId="{0F2CE0C0-51A5-4975-95FB-E52211E1461E}" sibTransId="{176BEB20-97AE-450D-B889-166A8B9E5BB1}"/>
    <dgm:cxn modelId="{CD7C95F2-B425-4673-81DB-5050966368B4}" srcId="{6C9ABC2E-2C7E-458C-8E0E-A7FBE77458BF}" destId="{660CBC84-6478-4B06-8DD5-9ACB8FC3BB42}" srcOrd="2" destOrd="0" parTransId="{7008E208-5FE8-4E21-B7F0-CABC51C28079}" sibTransId="{845BDA8F-7C76-4737-9D18-5303735AD450}"/>
    <dgm:cxn modelId="{D09B6B69-B1B7-4B68-BDB3-1911FC6687E1}" srcId="{F2E94C81-D215-4B5D-B8B3-1A51B23A5D9E}" destId="{6C9ABC2E-2C7E-458C-8E0E-A7FBE77458BF}" srcOrd="0" destOrd="0" parTransId="{62C56FBC-60F1-4A9D-A771-249A305BBE98}" sibTransId="{156B682D-0735-4407-BD44-F1AD9BC35A76}"/>
    <dgm:cxn modelId="{62916BAB-84C0-4FA3-A7DD-15F947A27A26}" type="presOf" srcId="{CCE9EA36-62A3-4587-A607-690A07E243E2}" destId="{3FC349F7-F353-4E57-A67D-3EC815E78E7C}" srcOrd="0" destOrd="0" presId="urn:microsoft.com/office/officeart/2008/layout/PictureAccentList"/>
    <dgm:cxn modelId="{38FED606-DEB3-4035-BA21-5C5E711CE58D}" type="presOf" srcId="{F2E94C81-D215-4B5D-B8B3-1A51B23A5D9E}" destId="{74867C81-628F-4194-9B5B-41D6834E4703}" srcOrd="0" destOrd="0" presId="urn:microsoft.com/office/officeart/2008/layout/PictureAccentList"/>
    <dgm:cxn modelId="{929F7E4A-F0A6-4B61-9AD5-19CDD62862B2}" srcId="{6C9ABC2E-2C7E-458C-8E0E-A7FBE77458BF}" destId="{71AF6D3B-93FA-4C0B-906C-DD0E28ABC364}" srcOrd="1" destOrd="0" parTransId="{BC23B661-3D55-44DD-AA16-DA97D194D3BC}" sibTransId="{F9C25DAD-B348-483F-9765-280C454D6B25}"/>
    <dgm:cxn modelId="{28B8FFF9-CB4E-45D1-956B-2D862ECEA3E8}" type="presOf" srcId="{71AF6D3B-93FA-4C0B-906C-DD0E28ABC364}" destId="{548BA013-E048-469A-9EF5-3C3BD28FBB58}" srcOrd="0" destOrd="0" presId="urn:microsoft.com/office/officeart/2008/layout/PictureAccentList"/>
    <dgm:cxn modelId="{0761CA13-149F-49E5-8146-7CE4FEE56741}" type="presOf" srcId="{6C9ABC2E-2C7E-458C-8E0E-A7FBE77458BF}" destId="{323F1DED-F1CA-48A1-9AD9-2FAEADDBB900}" srcOrd="0" destOrd="0" presId="urn:microsoft.com/office/officeart/2008/layout/PictureAccentList"/>
    <dgm:cxn modelId="{C9864581-771E-47B5-815B-5802102DA4E8}" type="presParOf" srcId="{74867C81-628F-4194-9B5B-41D6834E4703}" destId="{411922E9-38B2-4FD1-BCB4-048FC079E697}" srcOrd="0" destOrd="0" presId="urn:microsoft.com/office/officeart/2008/layout/PictureAccentList"/>
    <dgm:cxn modelId="{CF3E68AF-63D0-4279-B8D6-1CCF5010DEC6}" type="presParOf" srcId="{411922E9-38B2-4FD1-BCB4-048FC079E697}" destId="{440EABEC-2B58-4FDB-B7EA-A2EFB2062CD2}" srcOrd="0" destOrd="0" presId="urn:microsoft.com/office/officeart/2008/layout/PictureAccentList"/>
    <dgm:cxn modelId="{0617256C-51D1-4CCE-8832-098EC62192A3}" type="presParOf" srcId="{440EABEC-2B58-4FDB-B7EA-A2EFB2062CD2}" destId="{323F1DED-F1CA-48A1-9AD9-2FAEADDBB900}" srcOrd="0" destOrd="0" presId="urn:microsoft.com/office/officeart/2008/layout/PictureAccentList"/>
    <dgm:cxn modelId="{88E5A914-8942-4CB4-B123-98E4F30DAC0E}" type="presParOf" srcId="{411922E9-38B2-4FD1-BCB4-048FC079E697}" destId="{89A523CA-F81F-4FF6-9974-91F4D689C04E}" srcOrd="1" destOrd="0" presId="urn:microsoft.com/office/officeart/2008/layout/PictureAccentList"/>
    <dgm:cxn modelId="{4DFB0273-EF29-49B8-B0A4-1E40A6F5C853}" type="presParOf" srcId="{89A523CA-F81F-4FF6-9974-91F4D689C04E}" destId="{B45E748F-214A-40FC-9AA1-9F92B1699127}" srcOrd="0" destOrd="0" presId="urn:microsoft.com/office/officeart/2008/layout/PictureAccentList"/>
    <dgm:cxn modelId="{583D9865-7630-4A2A-B198-144276BA5755}" type="presParOf" srcId="{B45E748F-214A-40FC-9AA1-9F92B1699127}" destId="{A7FD24E1-76B3-4573-9B16-0FFB926FCD82}" srcOrd="0" destOrd="0" presId="urn:microsoft.com/office/officeart/2008/layout/PictureAccentList"/>
    <dgm:cxn modelId="{7799A88C-58FB-40BD-A460-F2E401507BEE}" type="presParOf" srcId="{B45E748F-214A-40FC-9AA1-9F92B1699127}" destId="{3FC349F7-F353-4E57-A67D-3EC815E78E7C}" srcOrd="1" destOrd="0" presId="urn:microsoft.com/office/officeart/2008/layout/PictureAccentList"/>
    <dgm:cxn modelId="{A08B3565-3882-4463-83AE-9754B8EA7A93}" type="presParOf" srcId="{89A523CA-F81F-4FF6-9974-91F4D689C04E}" destId="{808ED8B6-29EB-4CE6-AE1D-0AC6B8A5E423}" srcOrd="1" destOrd="0" presId="urn:microsoft.com/office/officeart/2008/layout/PictureAccentList"/>
    <dgm:cxn modelId="{ECD5F9F5-02F0-46CA-9416-771731F7C346}" type="presParOf" srcId="{808ED8B6-29EB-4CE6-AE1D-0AC6B8A5E423}" destId="{667C338E-6341-4D05-9E2E-37F6F1437532}" srcOrd="0" destOrd="0" presId="urn:microsoft.com/office/officeart/2008/layout/PictureAccentList"/>
    <dgm:cxn modelId="{A5DC49E6-9BD7-49D1-B972-0CFCE6C868BC}" type="presParOf" srcId="{808ED8B6-29EB-4CE6-AE1D-0AC6B8A5E423}" destId="{548BA013-E048-469A-9EF5-3C3BD28FBB58}" srcOrd="1" destOrd="0" presId="urn:microsoft.com/office/officeart/2008/layout/PictureAccentList"/>
    <dgm:cxn modelId="{51AE6A06-DE03-45FB-8C2A-50E3710E4F25}" type="presParOf" srcId="{89A523CA-F81F-4FF6-9974-91F4D689C04E}" destId="{3294F369-1361-4E8E-9618-09D411886D7B}" srcOrd="2" destOrd="0" presId="urn:microsoft.com/office/officeart/2008/layout/PictureAccentList"/>
    <dgm:cxn modelId="{014297F9-2E0A-4922-8EF9-B92954B3DBA0}" type="presParOf" srcId="{3294F369-1361-4E8E-9618-09D411886D7B}" destId="{451E1C00-3024-4D4B-92C7-1BA531B0785D}" srcOrd="0" destOrd="0" presId="urn:microsoft.com/office/officeart/2008/layout/PictureAccentList"/>
    <dgm:cxn modelId="{740FC507-874A-4C88-A0AC-DBD9CFFD07AF}" type="presParOf" srcId="{3294F369-1361-4E8E-9618-09D411886D7B}" destId="{B3A3F816-B092-41D4-B77D-DFA379F6B9A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3DE5C-B0AB-4833-B484-40046F5BB66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79DA3-A552-4027-9B51-B4979971B976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Times New Roman" pitchFamily="18" charset="0"/>
            </a:rPr>
            <a:t>Магнитно-резонансный томограф</a:t>
          </a:r>
          <a:endParaRPr lang="ru-RU" sz="1600" dirty="0">
            <a:latin typeface="+mn-lt"/>
          </a:endParaRPr>
        </a:p>
      </dgm:t>
    </dgm:pt>
    <dgm:pt modelId="{0D778CAE-9FD2-4B81-8358-62177F76D18A}" type="parTrans" cxnId="{11409203-690C-4E32-A56F-9E149635A956}">
      <dgm:prSet/>
      <dgm:spPr/>
      <dgm:t>
        <a:bodyPr/>
        <a:lstStyle/>
        <a:p>
          <a:endParaRPr lang="ru-RU"/>
        </a:p>
      </dgm:t>
    </dgm:pt>
    <dgm:pt modelId="{6767AA7B-58B3-4368-933E-0438F2315F04}" type="sibTrans" cxnId="{11409203-690C-4E32-A56F-9E149635A956}">
      <dgm:prSet/>
      <dgm:spPr/>
      <dgm:t>
        <a:bodyPr/>
        <a:lstStyle/>
        <a:p>
          <a:endParaRPr lang="ru-RU"/>
        </a:p>
      </dgm:t>
    </dgm:pt>
    <dgm:pt modelId="{835DA0B2-CF95-4470-86D6-BCD8CFB7A717}">
      <dgm:prSet phldrT="[Текст]" custT="1"/>
      <dgm:spPr/>
      <dgm:t>
        <a:bodyPr/>
        <a:lstStyle/>
        <a:p>
          <a:r>
            <a:rPr lang="ru-RU" sz="1600" dirty="0">
              <a:latin typeface="+mn-lt"/>
            </a:rPr>
            <a:t>ГП 23</a:t>
          </a:r>
        </a:p>
      </dgm:t>
    </dgm:pt>
    <dgm:pt modelId="{124E3EF3-328E-4E6B-9F7A-E0C76F0F878D}" type="parTrans" cxnId="{87168D4E-A9B0-4F94-99EF-6B45B57E7F20}">
      <dgm:prSet/>
      <dgm:spPr/>
      <dgm:t>
        <a:bodyPr/>
        <a:lstStyle/>
        <a:p>
          <a:endParaRPr lang="ru-RU"/>
        </a:p>
      </dgm:t>
    </dgm:pt>
    <dgm:pt modelId="{E62D1477-C0E5-4405-ABD0-53603F3DD9F1}" type="sibTrans" cxnId="{87168D4E-A9B0-4F94-99EF-6B45B57E7F20}">
      <dgm:prSet/>
      <dgm:spPr/>
      <dgm:t>
        <a:bodyPr/>
        <a:lstStyle/>
        <a:p>
          <a:endParaRPr lang="ru-RU"/>
        </a:p>
      </dgm:t>
    </dgm:pt>
    <dgm:pt modelId="{A91EABEF-B229-40D0-8389-F2668F60FA87}">
      <dgm:prSet phldrT="[Текст]" custT="1"/>
      <dgm:spPr/>
      <dgm:t>
        <a:bodyPr/>
        <a:lstStyle/>
        <a:p>
          <a:r>
            <a:rPr lang="ru-RU" sz="1600" dirty="0">
              <a:latin typeface="+mn-lt"/>
            </a:rPr>
            <a:t>ГП 23 </a:t>
          </a:r>
          <a:endParaRPr lang="ru-RU" sz="1600" dirty="0" smtClean="0">
            <a:latin typeface="+mn-lt"/>
          </a:endParaRPr>
        </a:p>
        <a:p>
          <a:r>
            <a:rPr lang="ru-RU" sz="1600" dirty="0" smtClean="0">
              <a:latin typeface="+mn-lt"/>
            </a:rPr>
            <a:t>филиал 5</a:t>
          </a:r>
          <a:endParaRPr lang="ru-RU" sz="1600" dirty="0">
            <a:latin typeface="+mn-lt"/>
          </a:endParaRPr>
        </a:p>
      </dgm:t>
    </dgm:pt>
    <dgm:pt modelId="{26ED02AA-D684-4071-B542-E75590EA0E21}" type="parTrans" cxnId="{EC3B11EA-3371-4C51-928A-9C21E4F84A5E}">
      <dgm:prSet/>
      <dgm:spPr/>
      <dgm:t>
        <a:bodyPr/>
        <a:lstStyle/>
        <a:p>
          <a:endParaRPr lang="ru-RU"/>
        </a:p>
      </dgm:t>
    </dgm:pt>
    <dgm:pt modelId="{AFB93A83-8067-41EE-A1B7-C3A633EF4062}" type="sibTrans" cxnId="{EC3B11EA-3371-4C51-928A-9C21E4F84A5E}">
      <dgm:prSet/>
      <dgm:spPr/>
      <dgm:t>
        <a:bodyPr/>
        <a:lstStyle/>
        <a:p>
          <a:endParaRPr lang="ru-RU"/>
        </a:p>
      </dgm:t>
    </dgm:pt>
    <dgm:pt modelId="{B39E9CE0-06EC-421B-A4EC-C15352BFFACA}" type="pres">
      <dgm:prSet presAssocID="{6A23DE5C-B0AB-4833-B484-40046F5BB6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B8744A-9EE0-4E5D-ACEB-5BE9586B3B5E}" type="pres">
      <dgm:prSet presAssocID="{2DF79DA3-A552-4027-9B51-B4979971B976}" presName="hierRoot1" presStyleCnt="0"/>
      <dgm:spPr/>
    </dgm:pt>
    <dgm:pt modelId="{D922DB73-E2D1-43D9-B701-355864F4436B}" type="pres">
      <dgm:prSet presAssocID="{2DF79DA3-A552-4027-9B51-B4979971B976}" presName="composite" presStyleCnt="0"/>
      <dgm:spPr/>
    </dgm:pt>
    <dgm:pt modelId="{0F390B74-A316-417D-8918-E73DDB0A1167}" type="pres">
      <dgm:prSet presAssocID="{2DF79DA3-A552-4027-9B51-B4979971B976}" presName="background" presStyleLbl="node0" presStyleIdx="0" presStyleCnt="1"/>
      <dgm:spPr/>
    </dgm:pt>
    <dgm:pt modelId="{3C442A08-0CCE-41F0-BFFC-754AD9C8D03E}" type="pres">
      <dgm:prSet presAssocID="{2DF79DA3-A552-4027-9B51-B4979971B9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41B41-EF87-4344-89AF-029DACFC2DE3}" type="pres">
      <dgm:prSet presAssocID="{2DF79DA3-A552-4027-9B51-B4979971B976}" presName="hierChild2" presStyleCnt="0"/>
      <dgm:spPr/>
    </dgm:pt>
    <dgm:pt modelId="{44A82793-D866-4F61-94D0-D4608D3785E8}" type="pres">
      <dgm:prSet presAssocID="{124E3EF3-328E-4E6B-9F7A-E0C76F0F878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988CE7E-2C11-49CF-AA33-F182841281D0}" type="pres">
      <dgm:prSet presAssocID="{835DA0B2-CF95-4470-86D6-BCD8CFB7A717}" presName="hierRoot2" presStyleCnt="0"/>
      <dgm:spPr/>
    </dgm:pt>
    <dgm:pt modelId="{43B4627C-8706-4AEE-89B7-D4A286DB907C}" type="pres">
      <dgm:prSet presAssocID="{835DA0B2-CF95-4470-86D6-BCD8CFB7A717}" presName="composite2" presStyleCnt="0"/>
      <dgm:spPr/>
    </dgm:pt>
    <dgm:pt modelId="{9D4FAEA8-AD57-47B5-82F1-4B1BB0C99C79}" type="pres">
      <dgm:prSet presAssocID="{835DA0B2-CF95-4470-86D6-BCD8CFB7A717}" presName="background2" presStyleLbl="node2" presStyleIdx="0" presStyleCnt="2"/>
      <dgm:spPr/>
    </dgm:pt>
    <dgm:pt modelId="{803DE002-C820-45A8-9C84-A056AE7402FC}" type="pres">
      <dgm:prSet presAssocID="{835DA0B2-CF95-4470-86D6-BCD8CFB7A71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7A3CE4-572A-4FF2-893F-7263278D5E97}" type="pres">
      <dgm:prSet presAssocID="{835DA0B2-CF95-4470-86D6-BCD8CFB7A717}" presName="hierChild3" presStyleCnt="0"/>
      <dgm:spPr/>
    </dgm:pt>
    <dgm:pt modelId="{0E2713EE-4595-4CED-AE98-5238250CB196}" type="pres">
      <dgm:prSet presAssocID="{26ED02AA-D684-4071-B542-E75590EA0E2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3FCE00-828C-4BC1-ABAB-E5C5E7B44103}" type="pres">
      <dgm:prSet presAssocID="{A91EABEF-B229-40D0-8389-F2668F60FA87}" presName="hierRoot2" presStyleCnt="0"/>
      <dgm:spPr/>
    </dgm:pt>
    <dgm:pt modelId="{CB29A29D-DE6E-4D8E-A5B9-44971DA6FF8B}" type="pres">
      <dgm:prSet presAssocID="{A91EABEF-B229-40D0-8389-F2668F60FA87}" presName="composite2" presStyleCnt="0"/>
      <dgm:spPr/>
    </dgm:pt>
    <dgm:pt modelId="{39FB8E47-3356-4D7D-8F6E-E4E359F50C52}" type="pres">
      <dgm:prSet presAssocID="{A91EABEF-B229-40D0-8389-F2668F60FA87}" presName="background2" presStyleLbl="node2" presStyleIdx="1" presStyleCnt="2"/>
      <dgm:spPr/>
    </dgm:pt>
    <dgm:pt modelId="{A2845529-55C7-4DCE-9B4E-B0C7940448DB}" type="pres">
      <dgm:prSet presAssocID="{A91EABEF-B229-40D0-8389-F2668F60FA8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A5859-9C30-44B3-956D-B7ADE8289931}" type="pres">
      <dgm:prSet presAssocID="{A91EABEF-B229-40D0-8389-F2668F60FA87}" presName="hierChild3" presStyleCnt="0"/>
      <dgm:spPr/>
    </dgm:pt>
  </dgm:ptLst>
  <dgm:cxnLst>
    <dgm:cxn modelId="{42397806-8BB6-49CC-AAEA-B86979CC3ADA}" type="presOf" srcId="{26ED02AA-D684-4071-B542-E75590EA0E21}" destId="{0E2713EE-4595-4CED-AE98-5238250CB196}" srcOrd="0" destOrd="0" presId="urn:microsoft.com/office/officeart/2005/8/layout/hierarchy1"/>
    <dgm:cxn modelId="{5435503B-4CA8-4035-8088-5D8EC23B39A5}" type="presOf" srcId="{6A23DE5C-B0AB-4833-B484-40046F5BB668}" destId="{B39E9CE0-06EC-421B-A4EC-C15352BFFACA}" srcOrd="0" destOrd="0" presId="urn:microsoft.com/office/officeart/2005/8/layout/hierarchy1"/>
    <dgm:cxn modelId="{11409203-690C-4E32-A56F-9E149635A956}" srcId="{6A23DE5C-B0AB-4833-B484-40046F5BB668}" destId="{2DF79DA3-A552-4027-9B51-B4979971B976}" srcOrd="0" destOrd="0" parTransId="{0D778CAE-9FD2-4B81-8358-62177F76D18A}" sibTransId="{6767AA7B-58B3-4368-933E-0438F2315F04}"/>
    <dgm:cxn modelId="{87168D4E-A9B0-4F94-99EF-6B45B57E7F20}" srcId="{2DF79DA3-A552-4027-9B51-B4979971B976}" destId="{835DA0B2-CF95-4470-86D6-BCD8CFB7A717}" srcOrd="0" destOrd="0" parTransId="{124E3EF3-328E-4E6B-9F7A-E0C76F0F878D}" sibTransId="{E62D1477-C0E5-4405-ABD0-53603F3DD9F1}"/>
    <dgm:cxn modelId="{45CDE991-805F-4B50-83AD-7758AA4B88FB}" type="presOf" srcId="{124E3EF3-328E-4E6B-9F7A-E0C76F0F878D}" destId="{44A82793-D866-4F61-94D0-D4608D3785E8}" srcOrd="0" destOrd="0" presId="urn:microsoft.com/office/officeart/2005/8/layout/hierarchy1"/>
    <dgm:cxn modelId="{8A795B3D-29AA-4087-9C70-CC3D8F0869EB}" type="presOf" srcId="{2DF79DA3-A552-4027-9B51-B4979971B976}" destId="{3C442A08-0CCE-41F0-BFFC-754AD9C8D03E}" srcOrd="0" destOrd="0" presId="urn:microsoft.com/office/officeart/2005/8/layout/hierarchy1"/>
    <dgm:cxn modelId="{3F3C81E5-DA4D-4EF6-9A29-A42D2C1146D2}" type="presOf" srcId="{A91EABEF-B229-40D0-8389-F2668F60FA87}" destId="{A2845529-55C7-4DCE-9B4E-B0C7940448DB}" srcOrd="0" destOrd="0" presId="urn:microsoft.com/office/officeart/2005/8/layout/hierarchy1"/>
    <dgm:cxn modelId="{EC3B11EA-3371-4C51-928A-9C21E4F84A5E}" srcId="{2DF79DA3-A552-4027-9B51-B4979971B976}" destId="{A91EABEF-B229-40D0-8389-F2668F60FA87}" srcOrd="1" destOrd="0" parTransId="{26ED02AA-D684-4071-B542-E75590EA0E21}" sibTransId="{AFB93A83-8067-41EE-A1B7-C3A633EF4062}"/>
    <dgm:cxn modelId="{06641953-24B2-4F61-A262-AB99D38ABC20}" type="presOf" srcId="{835DA0B2-CF95-4470-86D6-BCD8CFB7A717}" destId="{803DE002-C820-45A8-9C84-A056AE7402FC}" srcOrd="0" destOrd="0" presId="urn:microsoft.com/office/officeart/2005/8/layout/hierarchy1"/>
    <dgm:cxn modelId="{6759D972-4B5F-44CB-8648-715C874D0238}" type="presParOf" srcId="{B39E9CE0-06EC-421B-A4EC-C15352BFFACA}" destId="{00B8744A-9EE0-4E5D-ACEB-5BE9586B3B5E}" srcOrd="0" destOrd="0" presId="urn:microsoft.com/office/officeart/2005/8/layout/hierarchy1"/>
    <dgm:cxn modelId="{8F4A41B5-87AD-4556-B3FA-B7A437584877}" type="presParOf" srcId="{00B8744A-9EE0-4E5D-ACEB-5BE9586B3B5E}" destId="{D922DB73-E2D1-43D9-B701-355864F4436B}" srcOrd="0" destOrd="0" presId="urn:microsoft.com/office/officeart/2005/8/layout/hierarchy1"/>
    <dgm:cxn modelId="{FA1D5360-F0DC-4751-93B8-0AFE115A35D8}" type="presParOf" srcId="{D922DB73-E2D1-43D9-B701-355864F4436B}" destId="{0F390B74-A316-417D-8918-E73DDB0A1167}" srcOrd="0" destOrd="0" presId="urn:microsoft.com/office/officeart/2005/8/layout/hierarchy1"/>
    <dgm:cxn modelId="{34709B4D-C361-4F46-97A6-B78D60BADE5B}" type="presParOf" srcId="{D922DB73-E2D1-43D9-B701-355864F4436B}" destId="{3C442A08-0CCE-41F0-BFFC-754AD9C8D03E}" srcOrd="1" destOrd="0" presId="urn:microsoft.com/office/officeart/2005/8/layout/hierarchy1"/>
    <dgm:cxn modelId="{0ED190A4-9AD3-4829-BCC2-2218949A3664}" type="presParOf" srcId="{00B8744A-9EE0-4E5D-ACEB-5BE9586B3B5E}" destId="{27A41B41-EF87-4344-89AF-029DACFC2DE3}" srcOrd="1" destOrd="0" presId="urn:microsoft.com/office/officeart/2005/8/layout/hierarchy1"/>
    <dgm:cxn modelId="{3EDBC259-1DBA-4078-ACE2-67AD489A8514}" type="presParOf" srcId="{27A41B41-EF87-4344-89AF-029DACFC2DE3}" destId="{44A82793-D866-4F61-94D0-D4608D3785E8}" srcOrd="0" destOrd="0" presId="urn:microsoft.com/office/officeart/2005/8/layout/hierarchy1"/>
    <dgm:cxn modelId="{AC7051CB-3FD7-405E-BAAC-1195DFF90A5B}" type="presParOf" srcId="{27A41B41-EF87-4344-89AF-029DACFC2DE3}" destId="{8988CE7E-2C11-49CF-AA33-F182841281D0}" srcOrd="1" destOrd="0" presId="urn:microsoft.com/office/officeart/2005/8/layout/hierarchy1"/>
    <dgm:cxn modelId="{700C08DA-F5F3-4D62-A38E-BD0737986FC3}" type="presParOf" srcId="{8988CE7E-2C11-49CF-AA33-F182841281D0}" destId="{43B4627C-8706-4AEE-89B7-D4A286DB907C}" srcOrd="0" destOrd="0" presId="urn:microsoft.com/office/officeart/2005/8/layout/hierarchy1"/>
    <dgm:cxn modelId="{7C7F4857-E4A6-41E6-9D39-B3518ACF2C8A}" type="presParOf" srcId="{43B4627C-8706-4AEE-89B7-D4A286DB907C}" destId="{9D4FAEA8-AD57-47B5-82F1-4B1BB0C99C79}" srcOrd="0" destOrd="0" presId="urn:microsoft.com/office/officeart/2005/8/layout/hierarchy1"/>
    <dgm:cxn modelId="{7DEC4B10-513E-4224-8031-7F0730728ADC}" type="presParOf" srcId="{43B4627C-8706-4AEE-89B7-D4A286DB907C}" destId="{803DE002-C820-45A8-9C84-A056AE7402FC}" srcOrd="1" destOrd="0" presId="urn:microsoft.com/office/officeart/2005/8/layout/hierarchy1"/>
    <dgm:cxn modelId="{D2C27F3E-6C15-459A-B1D1-0AD4212F3819}" type="presParOf" srcId="{8988CE7E-2C11-49CF-AA33-F182841281D0}" destId="{2E7A3CE4-572A-4FF2-893F-7263278D5E97}" srcOrd="1" destOrd="0" presId="urn:microsoft.com/office/officeart/2005/8/layout/hierarchy1"/>
    <dgm:cxn modelId="{8562104E-F3DD-4287-B133-92F8478C635D}" type="presParOf" srcId="{27A41B41-EF87-4344-89AF-029DACFC2DE3}" destId="{0E2713EE-4595-4CED-AE98-5238250CB196}" srcOrd="2" destOrd="0" presId="urn:microsoft.com/office/officeart/2005/8/layout/hierarchy1"/>
    <dgm:cxn modelId="{E73EB43A-CA48-471E-9B72-81E99D74B680}" type="presParOf" srcId="{27A41B41-EF87-4344-89AF-029DACFC2DE3}" destId="{C43FCE00-828C-4BC1-ABAB-E5C5E7B44103}" srcOrd="3" destOrd="0" presId="urn:microsoft.com/office/officeart/2005/8/layout/hierarchy1"/>
    <dgm:cxn modelId="{66B5D3CD-7C56-4A7F-B322-17242C631615}" type="presParOf" srcId="{C43FCE00-828C-4BC1-ABAB-E5C5E7B44103}" destId="{CB29A29D-DE6E-4D8E-A5B9-44971DA6FF8B}" srcOrd="0" destOrd="0" presId="urn:microsoft.com/office/officeart/2005/8/layout/hierarchy1"/>
    <dgm:cxn modelId="{E212F4B0-0E1C-4F79-B7B0-2648CF495B4B}" type="presParOf" srcId="{CB29A29D-DE6E-4D8E-A5B9-44971DA6FF8B}" destId="{39FB8E47-3356-4D7D-8F6E-E4E359F50C52}" srcOrd="0" destOrd="0" presId="urn:microsoft.com/office/officeart/2005/8/layout/hierarchy1"/>
    <dgm:cxn modelId="{6E9F73DE-8B16-4D10-BB6A-45D3F55AC4A0}" type="presParOf" srcId="{CB29A29D-DE6E-4D8E-A5B9-44971DA6FF8B}" destId="{A2845529-55C7-4DCE-9B4E-B0C7940448DB}" srcOrd="1" destOrd="0" presId="urn:microsoft.com/office/officeart/2005/8/layout/hierarchy1"/>
    <dgm:cxn modelId="{E6D48977-BFFD-4039-BED4-464D8E4F65F6}" type="presParOf" srcId="{C43FCE00-828C-4BC1-ABAB-E5C5E7B44103}" destId="{BD5A5859-9C30-44B3-956D-B7ADE82899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2F6953-8856-4B72-9D2C-BE26EB26A7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3BA508-3704-484C-961A-246686C66CD0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Томограф рентгеновский компьютерный </a:t>
          </a:r>
          <a:endParaRPr lang="ru-RU" sz="1600" dirty="0">
            <a:latin typeface="+mn-lt"/>
          </a:endParaRPr>
        </a:p>
      </dgm:t>
    </dgm:pt>
    <dgm:pt modelId="{EF896248-D9CC-4B82-B41E-743756523CA6}" type="parTrans" cxnId="{FB4BDC31-7386-40F3-9016-53BD7B2CF4B1}">
      <dgm:prSet/>
      <dgm:spPr/>
      <dgm:t>
        <a:bodyPr/>
        <a:lstStyle/>
        <a:p>
          <a:endParaRPr lang="ru-RU"/>
        </a:p>
      </dgm:t>
    </dgm:pt>
    <dgm:pt modelId="{C05AAEA1-F6E8-4343-BB81-86CE9458A0C7}" type="sibTrans" cxnId="{FB4BDC31-7386-40F3-9016-53BD7B2CF4B1}">
      <dgm:prSet/>
      <dgm:spPr/>
      <dgm:t>
        <a:bodyPr/>
        <a:lstStyle/>
        <a:p>
          <a:endParaRPr lang="ru-RU"/>
        </a:p>
      </dgm:t>
    </dgm:pt>
    <dgm:pt modelId="{EAC271E7-9B03-47CB-99A2-861C9A7834B9}">
      <dgm:prSet phldrT="[Текст]" custT="1"/>
      <dgm:spPr/>
      <dgm:t>
        <a:bodyPr/>
        <a:lstStyle/>
        <a:p>
          <a:r>
            <a:rPr lang="ru-RU" sz="1600" dirty="0">
              <a:latin typeface="+mn-lt"/>
            </a:rPr>
            <a:t>ГП 23</a:t>
          </a:r>
        </a:p>
      </dgm:t>
    </dgm:pt>
    <dgm:pt modelId="{66674D6A-B783-4D2C-9FE5-71A3DB6D84D2}" type="parTrans" cxnId="{7281EBC6-DA3E-4881-927B-D677E78A8FEE}">
      <dgm:prSet/>
      <dgm:spPr/>
      <dgm:t>
        <a:bodyPr/>
        <a:lstStyle/>
        <a:p>
          <a:endParaRPr lang="ru-RU"/>
        </a:p>
      </dgm:t>
    </dgm:pt>
    <dgm:pt modelId="{D4BCE68D-6360-40D8-970F-1191DE79F8BD}" type="sibTrans" cxnId="{7281EBC6-DA3E-4881-927B-D677E78A8FEE}">
      <dgm:prSet/>
      <dgm:spPr/>
      <dgm:t>
        <a:bodyPr/>
        <a:lstStyle/>
        <a:p>
          <a:endParaRPr lang="ru-RU"/>
        </a:p>
      </dgm:t>
    </dgm:pt>
    <dgm:pt modelId="{6588F395-F563-4623-9490-7BAC3A61ED71}" type="pres">
      <dgm:prSet presAssocID="{B22F6953-8856-4B72-9D2C-BE26EB26A7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D0580-D3C7-4CC1-8740-F6DA8887C956}" type="pres">
      <dgm:prSet presAssocID="{C73BA508-3704-484C-961A-246686C66CD0}" presName="hierRoot1" presStyleCnt="0"/>
      <dgm:spPr/>
    </dgm:pt>
    <dgm:pt modelId="{E568979B-3836-4274-9907-69C6A99FB302}" type="pres">
      <dgm:prSet presAssocID="{C73BA508-3704-484C-961A-246686C66CD0}" presName="composite" presStyleCnt="0"/>
      <dgm:spPr/>
    </dgm:pt>
    <dgm:pt modelId="{180562A4-6C33-4132-BC02-F6F03F9BCE6E}" type="pres">
      <dgm:prSet presAssocID="{C73BA508-3704-484C-961A-246686C66CD0}" presName="background" presStyleLbl="node0" presStyleIdx="0" presStyleCnt="1"/>
      <dgm:spPr/>
    </dgm:pt>
    <dgm:pt modelId="{699FE66D-C9AA-428F-B000-0C1F17968568}" type="pres">
      <dgm:prSet presAssocID="{C73BA508-3704-484C-961A-246686C66CD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C8EC22-F6E0-44D4-9129-466ADBF62D22}" type="pres">
      <dgm:prSet presAssocID="{C73BA508-3704-484C-961A-246686C66CD0}" presName="hierChild2" presStyleCnt="0"/>
      <dgm:spPr/>
    </dgm:pt>
    <dgm:pt modelId="{437F6389-471D-45F7-82C3-3F8E957B4962}" type="pres">
      <dgm:prSet presAssocID="{66674D6A-B783-4D2C-9FE5-71A3DB6D84D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91CCFBFD-1593-403C-A4C9-5725043FF758}" type="pres">
      <dgm:prSet presAssocID="{EAC271E7-9B03-47CB-99A2-861C9A7834B9}" presName="hierRoot2" presStyleCnt="0"/>
      <dgm:spPr/>
    </dgm:pt>
    <dgm:pt modelId="{AE05D331-BEAA-4799-98BD-A8EF2F34F999}" type="pres">
      <dgm:prSet presAssocID="{EAC271E7-9B03-47CB-99A2-861C9A7834B9}" presName="composite2" presStyleCnt="0"/>
      <dgm:spPr/>
    </dgm:pt>
    <dgm:pt modelId="{9820F77B-B284-4600-A22B-D46EA18F7297}" type="pres">
      <dgm:prSet presAssocID="{EAC271E7-9B03-47CB-99A2-861C9A7834B9}" presName="background2" presStyleLbl="node2" presStyleIdx="0" presStyleCnt="1"/>
      <dgm:spPr/>
    </dgm:pt>
    <dgm:pt modelId="{7E0F20C8-B6C6-406D-94E5-72604AD3D4AF}" type="pres">
      <dgm:prSet presAssocID="{EAC271E7-9B03-47CB-99A2-861C9A7834B9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0BAD0-1935-4401-9974-BC8C5891B907}" type="pres">
      <dgm:prSet presAssocID="{EAC271E7-9B03-47CB-99A2-861C9A7834B9}" presName="hierChild3" presStyleCnt="0"/>
      <dgm:spPr/>
    </dgm:pt>
  </dgm:ptLst>
  <dgm:cxnLst>
    <dgm:cxn modelId="{3BD1B122-E9D6-4C34-8F9D-89EFB15E815F}" type="presOf" srcId="{66674D6A-B783-4D2C-9FE5-71A3DB6D84D2}" destId="{437F6389-471D-45F7-82C3-3F8E957B4962}" srcOrd="0" destOrd="0" presId="urn:microsoft.com/office/officeart/2005/8/layout/hierarchy1"/>
    <dgm:cxn modelId="{FB4BDC31-7386-40F3-9016-53BD7B2CF4B1}" srcId="{B22F6953-8856-4B72-9D2C-BE26EB26A700}" destId="{C73BA508-3704-484C-961A-246686C66CD0}" srcOrd="0" destOrd="0" parTransId="{EF896248-D9CC-4B82-B41E-743756523CA6}" sibTransId="{C05AAEA1-F6E8-4343-BB81-86CE9458A0C7}"/>
    <dgm:cxn modelId="{1288A215-0E28-4816-A6F7-1268EFB07CFA}" type="presOf" srcId="{EAC271E7-9B03-47CB-99A2-861C9A7834B9}" destId="{7E0F20C8-B6C6-406D-94E5-72604AD3D4AF}" srcOrd="0" destOrd="0" presId="urn:microsoft.com/office/officeart/2005/8/layout/hierarchy1"/>
    <dgm:cxn modelId="{0193C150-4CA4-410A-9EDD-92592C9CD999}" type="presOf" srcId="{C73BA508-3704-484C-961A-246686C66CD0}" destId="{699FE66D-C9AA-428F-B000-0C1F17968568}" srcOrd="0" destOrd="0" presId="urn:microsoft.com/office/officeart/2005/8/layout/hierarchy1"/>
    <dgm:cxn modelId="{7281EBC6-DA3E-4881-927B-D677E78A8FEE}" srcId="{C73BA508-3704-484C-961A-246686C66CD0}" destId="{EAC271E7-9B03-47CB-99A2-861C9A7834B9}" srcOrd="0" destOrd="0" parTransId="{66674D6A-B783-4D2C-9FE5-71A3DB6D84D2}" sibTransId="{D4BCE68D-6360-40D8-970F-1191DE79F8BD}"/>
    <dgm:cxn modelId="{0870EA3F-7A3D-4144-BE7F-F5ED17C6463D}" type="presOf" srcId="{B22F6953-8856-4B72-9D2C-BE26EB26A700}" destId="{6588F395-F563-4623-9490-7BAC3A61ED71}" srcOrd="0" destOrd="0" presId="urn:microsoft.com/office/officeart/2005/8/layout/hierarchy1"/>
    <dgm:cxn modelId="{33761141-D267-4246-B7EA-7CEDCAFD109A}" type="presParOf" srcId="{6588F395-F563-4623-9490-7BAC3A61ED71}" destId="{820D0580-D3C7-4CC1-8740-F6DA8887C956}" srcOrd="0" destOrd="0" presId="urn:microsoft.com/office/officeart/2005/8/layout/hierarchy1"/>
    <dgm:cxn modelId="{065519F5-EA10-45B9-954D-3FDB22F5D6F2}" type="presParOf" srcId="{820D0580-D3C7-4CC1-8740-F6DA8887C956}" destId="{E568979B-3836-4274-9907-69C6A99FB302}" srcOrd="0" destOrd="0" presId="urn:microsoft.com/office/officeart/2005/8/layout/hierarchy1"/>
    <dgm:cxn modelId="{D7ABCAEF-5092-4D23-9BA6-55777A7FEE3F}" type="presParOf" srcId="{E568979B-3836-4274-9907-69C6A99FB302}" destId="{180562A4-6C33-4132-BC02-F6F03F9BCE6E}" srcOrd="0" destOrd="0" presId="urn:microsoft.com/office/officeart/2005/8/layout/hierarchy1"/>
    <dgm:cxn modelId="{6DBA48C9-664A-4545-8B0D-8E28D3DC90AA}" type="presParOf" srcId="{E568979B-3836-4274-9907-69C6A99FB302}" destId="{699FE66D-C9AA-428F-B000-0C1F17968568}" srcOrd="1" destOrd="0" presId="urn:microsoft.com/office/officeart/2005/8/layout/hierarchy1"/>
    <dgm:cxn modelId="{DBB140CF-DBD5-4F9A-9CF4-C25F9FD82FA5}" type="presParOf" srcId="{820D0580-D3C7-4CC1-8740-F6DA8887C956}" destId="{6EC8EC22-F6E0-44D4-9129-466ADBF62D22}" srcOrd="1" destOrd="0" presId="urn:microsoft.com/office/officeart/2005/8/layout/hierarchy1"/>
    <dgm:cxn modelId="{DBA44B43-DF64-47FE-B254-B7AA7D6B68F5}" type="presParOf" srcId="{6EC8EC22-F6E0-44D4-9129-466ADBF62D22}" destId="{437F6389-471D-45F7-82C3-3F8E957B4962}" srcOrd="0" destOrd="0" presId="urn:microsoft.com/office/officeart/2005/8/layout/hierarchy1"/>
    <dgm:cxn modelId="{8910612E-98DD-4E3B-A352-871BE3556AB7}" type="presParOf" srcId="{6EC8EC22-F6E0-44D4-9129-466ADBF62D22}" destId="{91CCFBFD-1593-403C-A4C9-5725043FF758}" srcOrd="1" destOrd="0" presId="urn:microsoft.com/office/officeart/2005/8/layout/hierarchy1"/>
    <dgm:cxn modelId="{5ABF0C3C-18E4-49FF-99F3-01282097DE7C}" type="presParOf" srcId="{91CCFBFD-1593-403C-A4C9-5725043FF758}" destId="{AE05D331-BEAA-4799-98BD-A8EF2F34F999}" srcOrd="0" destOrd="0" presId="urn:microsoft.com/office/officeart/2005/8/layout/hierarchy1"/>
    <dgm:cxn modelId="{330A12D9-60FF-4C61-B361-CA9DA9093D62}" type="presParOf" srcId="{AE05D331-BEAA-4799-98BD-A8EF2F34F999}" destId="{9820F77B-B284-4600-A22B-D46EA18F7297}" srcOrd="0" destOrd="0" presId="urn:microsoft.com/office/officeart/2005/8/layout/hierarchy1"/>
    <dgm:cxn modelId="{71219F0C-D7C7-4141-9B75-4DD5F70BF352}" type="presParOf" srcId="{AE05D331-BEAA-4799-98BD-A8EF2F34F999}" destId="{7E0F20C8-B6C6-406D-94E5-72604AD3D4AF}" srcOrd="1" destOrd="0" presId="urn:microsoft.com/office/officeart/2005/8/layout/hierarchy1"/>
    <dgm:cxn modelId="{7D8D30AA-599E-45AC-9DCD-FDA3D3455D6F}" type="presParOf" srcId="{91CCFBFD-1593-403C-A4C9-5725043FF758}" destId="{D030BAD0-1935-4401-9974-BC8C5891B9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239F93-E0E5-4433-874B-AC76982C39A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C8DABF-E16E-4D17-B7DF-CF797EADBCF8}">
      <dgm:prSet phldrT="[Текст]" custT="1"/>
      <dgm:spPr/>
      <dgm:t>
        <a:bodyPr/>
        <a:lstStyle/>
        <a:p>
          <a:r>
            <a:rPr lang="ru-RU" sz="1600" dirty="0"/>
            <a:t>Маммограф</a:t>
          </a:r>
          <a:endParaRPr lang="ru-RU" sz="1600" dirty="0">
            <a:latin typeface="+mn-lt"/>
          </a:endParaRPr>
        </a:p>
      </dgm:t>
    </dgm:pt>
    <dgm:pt modelId="{859FF41E-054E-40AC-B733-197EF5C896E1}" type="parTrans" cxnId="{CA1D193B-0A09-47C4-9C54-DBA6B6DEAC15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7CF52F2-E63F-43CD-ABC4-9A8B9E2DE710}" type="sibTrans" cxnId="{CA1D193B-0A09-47C4-9C54-DBA6B6DEAC15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F9D45C2-24DE-45E3-A644-4058A6363FB8}">
      <dgm:prSet phldrT="[Текст]" custT="1"/>
      <dgm:spPr/>
      <dgm:t>
        <a:bodyPr/>
        <a:lstStyle/>
        <a:p>
          <a:r>
            <a:rPr lang="ru-RU" sz="1600" dirty="0">
              <a:latin typeface="+mn-lt"/>
            </a:rPr>
            <a:t>ГП 23</a:t>
          </a:r>
        </a:p>
      </dgm:t>
    </dgm:pt>
    <dgm:pt modelId="{69F6C5B7-FE9F-4D4D-A985-8239FDF3E82E}" type="parTrans" cxnId="{D93C0813-237F-4C8D-8820-89050D4767C1}">
      <dgm:prSet/>
      <dgm:spPr/>
      <dgm:t>
        <a:bodyPr/>
        <a:lstStyle/>
        <a:p>
          <a:endParaRPr lang="ru-RU"/>
        </a:p>
      </dgm:t>
    </dgm:pt>
    <dgm:pt modelId="{0C0295CD-30B6-4140-9D5F-24F958C9FA27}" type="sibTrans" cxnId="{D93C0813-237F-4C8D-8820-89050D4767C1}">
      <dgm:prSet/>
      <dgm:spPr/>
      <dgm:t>
        <a:bodyPr/>
        <a:lstStyle/>
        <a:p>
          <a:endParaRPr lang="ru-RU"/>
        </a:p>
      </dgm:t>
    </dgm:pt>
    <dgm:pt modelId="{22D88C24-7EB0-4D1E-86D5-5BB5D7CE91CD}">
      <dgm:prSet phldrT="[Текст]" custT="1"/>
      <dgm:spPr/>
      <dgm:t>
        <a:bodyPr/>
        <a:lstStyle/>
        <a:p>
          <a:r>
            <a:rPr lang="ru-RU" sz="1600" dirty="0"/>
            <a:t>Денситометр</a:t>
          </a:r>
          <a:endParaRPr lang="ru-RU" sz="1600" dirty="0">
            <a:latin typeface="+mn-lt"/>
          </a:endParaRPr>
        </a:p>
      </dgm:t>
    </dgm:pt>
    <dgm:pt modelId="{200F7CCE-83A4-47CB-B4FD-28DEF4C7EC33}" type="parTrans" cxnId="{345011C9-B4BF-4832-9599-FC68D83CBAFE}">
      <dgm:prSet/>
      <dgm:spPr/>
      <dgm:t>
        <a:bodyPr/>
        <a:lstStyle/>
        <a:p>
          <a:endParaRPr lang="ru-RU"/>
        </a:p>
      </dgm:t>
    </dgm:pt>
    <dgm:pt modelId="{1CEC7D75-A01F-4654-BC9F-406C376EE7A3}" type="sibTrans" cxnId="{345011C9-B4BF-4832-9599-FC68D83CBAFE}">
      <dgm:prSet/>
      <dgm:spPr/>
      <dgm:t>
        <a:bodyPr/>
        <a:lstStyle/>
        <a:p>
          <a:endParaRPr lang="ru-RU"/>
        </a:p>
      </dgm:t>
    </dgm:pt>
    <dgm:pt modelId="{91A75ECA-0281-4A67-8E0D-5138C4AB82E6}" type="pres">
      <dgm:prSet presAssocID="{96239F93-E0E5-4433-874B-AC76982C39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144305-14F0-4EDD-B426-9EA53DB8A36A}" type="pres">
      <dgm:prSet presAssocID="{A6C8DABF-E16E-4D17-B7DF-CF797EADBCF8}" presName="hierRoot1" presStyleCnt="0"/>
      <dgm:spPr/>
    </dgm:pt>
    <dgm:pt modelId="{B346E827-0271-4F6A-B716-88A67A2A9693}" type="pres">
      <dgm:prSet presAssocID="{A6C8DABF-E16E-4D17-B7DF-CF797EADBCF8}" presName="composite" presStyleCnt="0"/>
      <dgm:spPr/>
    </dgm:pt>
    <dgm:pt modelId="{B2ACC977-B072-407E-9FBD-4B289C34925B}" type="pres">
      <dgm:prSet presAssocID="{A6C8DABF-E16E-4D17-B7DF-CF797EADBCF8}" presName="background" presStyleLbl="node0" presStyleIdx="0" presStyleCnt="3"/>
      <dgm:spPr/>
    </dgm:pt>
    <dgm:pt modelId="{3A988587-5CD0-4101-8384-8D9D2979E6A4}" type="pres">
      <dgm:prSet presAssocID="{A6C8DABF-E16E-4D17-B7DF-CF797EADBCF8}" presName="text" presStyleLbl="fgAcc0" presStyleIdx="0" presStyleCnt="3" custLinFactNeighborX="-59511" custLinFactNeighborY="-2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75214-1B9E-44AF-860B-C5305969432A}" type="pres">
      <dgm:prSet presAssocID="{A6C8DABF-E16E-4D17-B7DF-CF797EADBCF8}" presName="hierChild2" presStyleCnt="0"/>
      <dgm:spPr/>
    </dgm:pt>
    <dgm:pt modelId="{0093899F-2DE7-4D8F-844D-56DE9ABA30BD}" type="pres">
      <dgm:prSet presAssocID="{FF9D45C2-24DE-45E3-A644-4058A6363FB8}" presName="hierRoot1" presStyleCnt="0"/>
      <dgm:spPr/>
    </dgm:pt>
    <dgm:pt modelId="{47223E72-5BA8-44D7-9858-7AECA004DA13}" type="pres">
      <dgm:prSet presAssocID="{FF9D45C2-24DE-45E3-A644-4058A6363FB8}" presName="composite" presStyleCnt="0"/>
      <dgm:spPr/>
    </dgm:pt>
    <dgm:pt modelId="{548FF6F4-F5BF-4AB8-BE4E-BA11A6511515}" type="pres">
      <dgm:prSet presAssocID="{FF9D45C2-24DE-45E3-A644-4058A6363FB8}" presName="background" presStyleLbl="node0" presStyleIdx="1" presStyleCnt="3"/>
      <dgm:spPr/>
    </dgm:pt>
    <dgm:pt modelId="{4D5FC934-717C-4091-A79F-DC24D068CCCA}" type="pres">
      <dgm:prSet presAssocID="{FF9D45C2-24DE-45E3-A644-4058A6363FB8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7C8B8-0BEB-44E0-A255-4AA0E13083DE}" type="pres">
      <dgm:prSet presAssocID="{FF9D45C2-24DE-45E3-A644-4058A6363FB8}" presName="hierChild2" presStyleCnt="0"/>
      <dgm:spPr/>
    </dgm:pt>
    <dgm:pt modelId="{6520A54E-0B3D-4C15-9A11-EA966B3D6B0A}" type="pres">
      <dgm:prSet presAssocID="{22D88C24-7EB0-4D1E-86D5-5BB5D7CE91CD}" presName="hierRoot1" presStyleCnt="0"/>
      <dgm:spPr/>
    </dgm:pt>
    <dgm:pt modelId="{992FEF29-9193-44CB-8E6C-351A7D7E5594}" type="pres">
      <dgm:prSet presAssocID="{22D88C24-7EB0-4D1E-86D5-5BB5D7CE91CD}" presName="composite" presStyleCnt="0"/>
      <dgm:spPr/>
    </dgm:pt>
    <dgm:pt modelId="{EB1D81C6-CC41-4327-963D-2095CF5D8D69}" type="pres">
      <dgm:prSet presAssocID="{22D88C24-7EB0-4D1E-86D5-5BB5D7CE91CD}" presName="background" presStyleLbl="node0" presStyleIdx="2" presStyleCnt="3"/>
      <dgm:spPr/>
    </dgm:pt>
    <dgm:pt modelId="{72F4EB60-EF60-4B53-857A-045665A7C61C}" type="pres">
      <dgm:prSet presAssocID="{22D88C24-7EB0-4D1E-86D5-5BB5D7CE91C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0049F6-CB59-4EE2-A65A-7E34D8A63DE6}" type="pres">
      <dgm:prSet presAssocID="{22D88C24-7EB0-4D1E-86D5-5BB5D7CE91CD}" presName="hierChild2" presStyleCnt="0"/>
      <dgm:spPr/>
    </dgm:pt>
  </dgm:ptLst>
  <dgm:cxnLst>
    <dgm:cxn modelId="{A784CF6E-0C80-4258-84D5-9B498C1C4A7D}" type="presOf" srcId="{96239F93-E0E5-4433-874B-AC76982C39A5}" destId="{91A75ECA-0281-4A67-8E0D-5138C4AB82E6}" srcOrd="0" destOrd="0" presId="urn:microsoft.com/office/officeart/2005/8/layout/hierarchy1"/>
    <dgm:cxn modelId="{12EAF257-B23A-490B-AD48-C555FA14CE6B}" type="presOf" srcId="{FF9D45C2-24DE-45E3-A644-4058A6363FB8}" destId="{4D5FC934-717C-4091-A79F-DC24D068CCCA}" srcOrd="0" destOrd="0" presId="urn:microsoft.com/office/officeart/2005/8/layout/hierarchy1"/>
    <dgm:cxn modelId="{D93C0813-237F-4C8D-8820-89050D4767C1}" srcId="{96239F93-E0E5-4433-874B-AC76982C39A5}" destId="{FF9D45C2-24DE-45E3-A644-4058A6363FB8}" srcOrd="1" destOrd="0" parTransId="{69F6C5B7-FE9F-4D4D-A985-8239FDF3E82E}" sibTransId="{0C0295CD-30B6-4140-9D5F-24F958C9FA27}"/>
    <dgm:cxn modelId="{CA1D193B-0A09-47C4-9C54-DBA6B6DEAC15}" srcId="{96239F93-E0E5-4433-874B-AC76982C39A5}" destId="{A6C8DABF-E16E-4D17-B7DF-CF797EADBCF8}" srcOrd="0" destOrd="0" parTransId="{859FF41E-054E-40AC-B733-197EF5C896E1}" sibTransId="{E7CF52F2-E63F-43CD-ABC4-9A8B9E2DE710}"/>
    <dgm:cxn modelId="{2224C493-D9CD-4E57-9539-8D15EC66B24E}" type="presOf" srcId="{A6C8DABF-E16E-4D17-B7DF-CF797EADBCF8}" destId="{3A988587-5CD0-4101-8384-8D9D2979E6A4}" srcOrd="0" destOrd="0" presId="urn:microsoft.com/office/officeart/2005/8/layout/hierarchy1"/>
    <dgm:cxn modelId="{345011C9-B4BF-4832-9599-FC68D83CBAFE}" srcId="{96239F93-E0E5-4433-874B-AC76982C39A5}" destId="{22D88C24-7EB0-4D1E-86D5-5BB5D7CE91CD}" srcOrd="2" destOrd="0" parTransId="{200F7CCE-83A4-47CB-B4FD-28DEF4C7EC33}" sibTransId="{1CEC7D75-A01F-4654-BC9F-406C376EE7A3}"/>
    <dgm:cxn modelId="{9876E6F6-B532-4A04-A173-F9DD99914C2D}" type="presOf" srcId="{22D88C24-7EB0-4D1E-86D5-5BB5D7CE91CD}" destId="{72F4EB60-EF60-4B53-857A-045665A7C61C}" srcOrd="0" destOrd="0" presId="urn:microsoft.com/office/officeart/2005/8/layout/hierarchy1"/>
    <dgm:cxn modelId="{7C489E2D-44B4-49B6-AB66-9838F06E20AE}" type="presParOf" srcId="{91A75ECA-0281-4A67-8E0D-5138C4AB82E6}" destId="{C5144305-14F0-4EDD-B426-9EA53DB8A36A}" srcOrd="0" destOrd="0" presId="urn:microsoft.com/office/officeart/2005/8/layout/hierarchy1"/>
    <dgm:cxn modelId="{A9800A52-04B2-454B-9E3F-95F7BE05D7D2}" type="presParOf" srcId="{C5144305-14F0-4EDD-B426-9EA53DB8A36A}" destId="{B346E827-0271-4F6A-B716-88A67A2A9693}" srcOrd="0" destOrd="0" presId="urn:microsoft.com/office/officeart/2005/8/layout/hierarchy1"/>
    <dgm:cxn modelId="{42BDC7EF-C2BF-40B7-95EC-B5BBBF706F29}" type="presParOf" srcId="{B346E827-0271-4F6A-B716-88A67A2A9693}" destId="{B2ACC977-B072-407E-9FBD-4B289C34925B}" srcOrd="0" destOrd="0" presId="urn:microsoft.com/office/officeart/2005/8/layout/hierarchy1"/>
    <dgm:cxn modelId="{098A5C71-6751-45EF-93D4-AE7CA116D73E}" type="presParOf" srcId="{B346E827-0271-4F6A-B716-88A67A2A9693}" destId="{3A988587-5CD0-4101-8384-8D9D2979E6A4}" srcOrd="1" destOrd="0" presId="urn:microsoft.com/office/officeart/2005/8/layout/hierarchy1"/>
    <dgm:cxn modelId="{DC86D619-FB6A-444C-BE33-440911565DC6}" type="presParOf" srcId="{C5144305-14F0-4EDD-B426-9EA53DB8A36A}" destId="{B7775214-1B9E-44AF-860B-C5305969432A}" srcOrd="1" destOrd="0" presId="urn:microsoft.com/office/officeart/2005/8/layout/hierarchy1"/>
    <dgm:cxn modelId="{CC90C89C-BC3C-4642-96BE-AA03B2DEF5F0}" type="presParOf" srcId="{91A75ECA-0281-4A67-8E0D-5138C4AB82E6}" destId="{0093899F-2DE7-4D8F-844D-56DE9ABA30BD}" srcOrd="1" destOrd="0" presId="urn:microsoft.com/office/officeart/2005/8/layout/hierarchy1"/>
    <dgm:cxn modelId="{7C74554A-384A-4E1C-9A2D-895CD6450E2E}" type="presParOf" srcId="{0093899F-2DE7-4D8F-844D-56DE9ABA30BD}" destId="{47223E72-5BA8-44D7-9858-7AECA004DA13}" srcOrd="0" destOrd="0" presId="urn:microsoft.com/office/officeart/2005/8/layout/hierarchy1"/>
    <dgm:cxn modelId="{C67F3BCC-D540-4EFE-869C-861F15E58E25}" type="presParOf" srcId="{47223E72-5BA8-44D7-9858-7AECA004DA13}" destId="{548FF6F4-F5BF-4AB8-BE4E-BA11A6511515}" srcOrd="0" destOrd="0" presId="urn:microsoft.com/office/officeart/2005/8/layout/hierarchy1"/>
    <dgm:cxn modelId="{8146035C-A4FE-4077-B491-3F467DF39753}" type="presParOf" srcId="{47223E72-5BA8-44D7-9858-7AECA004DA13}" destId="{4D5FC934-717C-4091-A79F-DC24D068CCCA}" srcOrd="1" destOrd="0" presId="urn:microsoft.com/office/officeart/2005/8/layout/hierarchy1"/>
    <dgm:cxn modelId="{0E57549F-6662-47C3-90D9-E507786E4DEF}" type="presParOf" srcId="{0093899F-2DE7-4D8F-844D-56DE9ABA30BD}" destId="{FF97C8B8-0BEB-44E0-A255-4AA0E13083DE}" srcOrd="1" destOrd="0" presId="urn:microsoft.com/office/officeart/2005/8/layout/hierarchy1"/>
    <dgm:cxn modelId="{5D8FD5AE-BD06-40FD-8C72-85F02FB0D90D}" type="presParOf" srcId="{91A75ECA-0281-4A67-8E0D-5138C4AB82E6}" destId="{6520A54E-0B3D-4C15-9A11-EA966B3D6B0A}" srcOrd="2" destOrd="0" presId="urn:microsoft.com/office/officeart/2005/8/layout/hierarchy1"/>
    <dgm:cxn modelId="{39996857-0EE1-4510-B33A-2CD3FF9EF829}" type="presParOf" srcId="{6520A54E-0B3D-4C15-9A11-EA966B3D6B0A}" destId="{992FEF29-9193-44CB-8E6C-351A7D7E5594}" srcOrd="0" destOrd="0" presId="urn:microsoft.com/office/officeart/2005/8/layout/hierarchy1"/>
    <dgm:cxn modelId="{98DD7287-06DB-4EA1-8FDD-F0CECBFC434F}" type="presParOf" srcId="{992FEF29-9193-44CB-8E6C-351A7D7E5594}" destId="{EB1D81C6-CC41-4327-963D-2095CF5D8D69}" srcOrd="0" destOrd="0" presId="urn:microsoft.com/office/officeart/2005/8/layout/hierarchy1"/>
    <dgm:cxn modelId="{37493037-8BDC-49CD-A09E-4ECC91147252}" type="presParOf" srcId="{992FEF29-9193-44CB-8E6C-351A7D7E5594}" destId="{72F4EB60-EF60-4B53-857A-045665A7C61C}" srcOrd="1" destOrd="0" presId="urn:microsoft.com/office/officeart/2005/8/layout/hierarchy1"/>
    <dgm:cxn modelId="{7EEBB3A6-753D-42A8-8117-F812985B86DF}" type="presParOf" srcId="{6520A54E-0B3D-4C15-9A11-EA966B3D6B0A}" destId="{ED0049F6-CB59-4EE2-A65A-7E34D8A63D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F1DED-F1CA-48A1-9AD9-2FAEADDBB900}">
      <dsp:nvSpPr>
        <dsp:cNvPr id="0" name=""/>
        <dsp:cNvSpPr/>
      </dsp:nvSpPr>
      <dsp:spPr>
        <a:xfrm>
          <a:off x="1390807" y="0"/>
          <a:ext cx="4844847" cy="12324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394417" y="3610"/>
        <a:ext cx="4837627" cy="116022"/>
      </dsp:txXfrm>
    </dsp:sp>
    <dsp:sp modelId="{A7FD24E1-76B3-4573-9B16-0FFB926FCD82}">
      <dsp:nvSpPr>
        <dsp:cNvPr id="0" name=""/>
        <dsp:cNvSpPr/>
      </dsp:nvSpPr>
      <dsp:spPr>
        <a:xfrm>
          <a:off x="406716" y="3489696"/>
          <a:ext cx="2335592" cy="182066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C349F7-F353-4E57-A67D-3EC815E78E7C}">
      <dsp:nvSpPr>
        <dsp:cNvPr id="0" name=""/>
        <dsp:cNvSpPr/>
      </dsp:nvSpPr>
      <dsp:spPr>
        <a:xfrm>
          <a:off x="688305" y="322723"/>
          <a:ext cx="7727551" cy="3924411"/>
        </a:xfrm>
        <a:prstGeom prst="roundRect">
          <a:avLst>
            <a:gd name="adj" fmla="val 1667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ГБУЗ «ГП №23 ДЗМ» -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является амбулаторным центром смешанного типа, в состав которого входят :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ГБУЗ «ГП №23 ДЗМ» - головное здание,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филиал № 1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филиал № 2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филиал № 3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филиал № 4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филиал № 5 ( взрослое и детское население)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879913" y="514331"/>
        <a:ext cx="7344335" cy="3541195"/>
      </dsp:txXfrm>
    </dsp:sp>
    <dsp:sp modelId="{667C338E-6341-4D05-9E2E-37F6F1437532}">
      <dsp:nvSpPr>
        <dsp:cNvPr id="0" name=""/>
        <dsp:cNvSpPr/>
      </dsp:nvSpPr>
      <dsp:spPr>
        <a:xfrm>
          <a:off x="0" y="4805548"/>
          <a:ext cx="871191" cy="810614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8BA013-E048-469A-9EF5-3C3BD28FBB58}">
      <dsp:nvSpPr>
        <dsp:cNvPr id="0" name=""/>
        <dsp:cNvSpPr/>
      </dsp:nvSpPr>
      <dsp:spPr>
        <a:xfrm>
          <a:off x="4095080" y="5337915"/>
          <a:ext cx="4320785" cy="1087561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Обслуживаемые районы: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Выхино-Жулебино, Некрасовка, Рязанский</a:t>
          </a:r>
          <a:r>
            <a:rPr lang="ru-RU" sz="2400" kern="1200" dirty="0"/>
            <a:t>.</a:t>
          </a:r>
        </a:p>
      </dsp:txBody>
      <dsp:txXfrm>
        <a:off x="4148180" y="5391015"/>
        <a:ext cx="4214585" cy="981361"/>
      </dsp:txXfrm>
    </dsp:sp>
    <dsp:sp modelId="{451E1C00-3024-4D4B-92C7-1BA531B0785D}">
      <dsp:nvSpPr>
        <dsp:cNvPr id="0" name=""/>
        <dsp:cNvSpPr/>
      </dsp:nvSpPr>
      <dsp:spPr>
        <a:xfrm>
          <a:off x="0" y="5499679"/>
          <a:ext cx="1087561" cy="1087561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A3F816-B092-41D4-B77D-DFA379F6B9A0}">
      <dsp:nvSpPr>
        <dsp:cNvPr id="0" name=""/>
        <dsp:cNvSpPr/>
      </dsp:nvSpPr>
      <dsp:spPr>
        <a:xfrm>
          <a:off x="230301" y="5499679"/>
          <a:ext cx="3666963" cy="1087561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Общая численность прикрепленного населения 287 986</a:t>
          </a:r>
        </a:p>
      </dsp:txBody>
      <dsp:txXfrm>
        <a:off x="283401" y="5552779"/>
        <a:ext cx="3560763" cy="981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713EE-4595-4CED-AE98-5238250CB196}">
      <dsp:nvSpPr>
        <dsp:cNvPr id="0" name=""/>
        <dsp:cNvSpPr/>
      </dsp:nvSpPr>
      <dsp:spPr>
        <a:xfrm>
          <a:off x="2678837" y="1027557"/>
          <a:ext cx="987395" cy="469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230"/>
              </a:lnTo>
              <a:lnTo>
                <a:pt x="987395" y="320230"/>
              </a:lnTo>
              <a:lnTo>
                <a:pt x="987395" y="4699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2793-D866-4F61-94D0-D4608D3785E8}">
      <dsp:nvSpPr>
        <dsp:cNvPr id="0" name=""/>
        <dsp:cNvSpPr/>
      </dsp:nvSpPr>
      <dsp:spPr>
        <a:xfrm>
          <a:off x="1691441" y="1027557"/>
          <a:ext cx="987395" cy="469910"/>
        </a:xfrm>
        <a:custGeom>
          <a:avLst/>
          <a:gdLst/>
          <a:ahLst/>
          <a:cxnLst/>
          <a:rect l="0" t="0" r="0" b="0"/>
          <a:pathLst>
            <a:path>
              <a:moveTo>
                <a:pt x="987395" y="0"/>
              </a:moveTo>
              <a:lnTo>
                <a:pt x="987395" y="320230"/>
              </a:lnTo>
              <a:lnTo>
                <a:pt x="0" y="320230"/>
              </a:lnTo>
              <a:lnTo>
                <a:pt x="0" y="4699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0B74-A316-417D-8918-E73DDB0A1167}">
      <dsp:nvSpPr>
        <dsp:cNvPr id="0" name=""/>
        <dsp:cNvSpPr/>
      </dsp:nvSpPr>
      <dsp:spPr>
        <a:xfrm>
          <a:off x="1870968" y="1563"/>
          <a:ext cx="1615737" cy="1025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42A08-0CCE-41F0-BFFC-754AD9C8D03E}">
      <dsp:nvSpPr>
        <dsp:cNvPr id="0" name=""/>
        <dsp:cNvSpPr/>
      </dsp:nvSpPr>
      <dsp:spPr>
        <a:xfrm>
          <a:off x="2050494" y="172113"/>
          <a:ext cx="1615737" cy="1025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Times New Roman" pitchFamily="18" charset="0"/>
            </a:rPr>
            <a:t>Магнитно-резонансный томограф</a:t>
          </a:r>
          <a:endParaRPr lang="ru-RU" sz="1600" kern="1200" dirty="0">
            <a:latin typeface="+mn-lt"/>
          </a:endParaRPr>
        </a:p>
      </dsp:txBody>
      <dsp:txXfrm>
        <a:off x="2080544" y="202163"/>
        <a:ext cx="1555637" cy="965893"/>
      </dsp:txXfrm>
    </dsp:sp>
    <dsp:sp modelId="{9D4FAEA8-AD57-47B5-82F1-4B1BB0C99C79}">
      <dsp:nvSpPr>
        <dsp:cNvPr id="0" name=""/>
        <dsp:cNvSpPr/>
      </dsp:nvSpPr>
      <dsp:spPr>
        <a:xfrm>
          <a:off x="883572" y="1497467"/>
          <a:ext cx="1615737" cy="1025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DE002-C820-45A8-9C84-A056AE7402FC}">
      <dsp:nvSpPr>
        <dsp:cNvPr id="0" name=""/>
        <dsp:cNvSpPr/>
      </dsp:nvSpPr>
      <dsp:spPr>
        <a:xfrm>
          <a:off x="1063099" y="1668017"/>
          <a:ext cx="1615737" cy="1025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ГП 23</a:t>
          </a:r>
        </a:p>
      </dsp:txBody>
      <dsp:txXfrm>
        <a:off x="1093149" y="1698067"/>
        <a:ext cx="1555637" cy="965893"/>
      </dsp:txXfrm>
    </dsp:sp>
    <dsp:sp modelId="{39FB8E47-3356-4D7D-8F6E-E4E359F50C52}">
      <dsp:nvSpPr>
        <dsp:cNvPr id="0" name=""/>
        <dsp:cNvSpPr/>
      </dsp:nvSpPr>
      <dsp:spPr>
        <a:xfrm>
          <a:off x="2858363" y="1497467"/>
          <a:ext cx="1615737" cy="1025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45529-55C7-4DCE-9B4E-B0C7940448DB}">
      <dsp:nvSpPr>
        <dsp:cNvPr id="0" name=""/>
        <dsp:cNvSpPr/>
      </dsp:nvSpPr>
      <dsp:spPr>
        <a:xfrm>
          <a:off x="3037890" y="1668017"/>
          <a:ext cx="1615737" cy="1025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ГП 23 </a:t>
          </a:r>
          <a:endParaRPr lang="ru-RU" sz="1600" kern="1200" dirty="0" smtClean="0">
            <a:latin typeface="+mn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филиал 5</a:t>
          </a:r>
          <a:endParaRPr lang="ru-RU" sz="1600" kern="1200" dirty="0">
            <a:latin typeface="+mn-lt"/>
          </a:endParaRPr>
        </a:p>
      </dsp:txBody>
      <dsp:txXfrm>
        <a:off x="3067940" y="1698067"/>
        <a:ext cx="1555637" cy="965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F6389-471D-45F7-82C3-3F8E957B4962}">
      <dsp:nvSpPr>
        <dsp:cNvPr id="0" name=""/>
        <dsp:cNvSpPr/>
      </dsp:nvSpPr>
      <dsp:spPr>
        <a:xfrm>
          <a:off x="918210" y="1463644"/>
          <a:ext cx="91440" cy="560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68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562A4-6C33-4132-BC02-F6F03F9BCE6E}">
      <dsp:nvSpPr>
        <dsp:cNvPr id="0" name=""/>
        <dsp:cNvSpPr/>
      </dsp:nvSpPr>
      <dsp:spPr>
        <a:xfrm>
          <a:off x="0" y="239453"/>
          <a:ext cx="1927860" cy="1224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FE66D-C9AA-428F-B000-0C1F17968568}">
      <dsp:nvSpPr>
        <dsp:cNvPr id="0" name=""/>
        <dsp:cNvSpPr/>
      </dsp:nvSpPr>
      <dsp:spPr>
        <a:xfrm>
          <a:off x="214206" y="442949"/>
          <a:ext cx="1927860" cy="1224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Томограф рентгеновский компьютерный </a:t>
          </a:r>
          <a:endParaRPr lang="ru-RU" sz="1600" kern="1200" dirty="0">
            <a:latin typeface="+mn-lt"/>
          </a:endParaRPr>
        </a:p>
      </dsp:txBody>
      <dsp:txXfrm>
        <a:off x="250061" y="478804"/>
        <a:ext cx="1856150" cy="1152481"/>
      </dsp:txXfrm>
    </dsp:sp>
    <dsp:sp modelId="{9820F77B-B284-4600-A22B-D46EA18F7297}">
      <dsp:nvSpPr>
        <dsp:cNvPr id="0" name=""/>
        <dsp:cNvSpPr/>
      </dsp:nvSpPr>
      <dsp:spPr>
        <a:xfrm>
          <a:off x="0" y="2024330"/>
          <a:ext cx="1927860" cy="1224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F20C8-B6C6-406D-94E5-72604AD3D4AF}">
      <dsp:nvSpPr>
        <dsp:cNvPr id="0" name=""/>
        <dsp:cNvSpPr/>
      </dsp:nvSpPr>
      <dsp:spPr>
        <a:xfrm>
          <a:off x="214206" y="2227826"/>
          <a:ext cx="1927860" cy="1224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ГП 23</a:t>
          </a:r>
        </a:p>
      </dsp:txBody>
      <dsp:txXfrm>
        <a:off x="250061" y="2263681"/>
        <a:ext cx="1856150" cy="1152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CC977-B072-407E-9FBD-4B289C34925B}">
      <dsp:nvSpPr>
        <dsp:cNvPr id="0" name=""/>
        <dsp:cNvSpPr/>
      </dsp:nvSpPr>
      <dsp:spPr>
        <a:xfrm>
          <a:off x="-212195" y="512912"/>
          <a:ext cx="1909762" cy="1212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88587-5CD0-4101-8384-8D9D2979E6A4}">
      <dsp:nvSpPr>
        <dsp:cNvPr id="0" name=""/>
        <dsp:cNvSpPr/>
      </dsp:nvSpPr>
      <dsp:spPr>
        <a:xfrm>
          <a:off x="0" y="714499"/>
          <a:ext cx="1909762" cy="121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Маммограф</a:t>
          </a:r>
          <a:endParaRPr lang="ru-RU" sz="1600" kern="1200" dirty="0">
            <a:latin typeface="+mn-lt"/>
          </a:endParaRPr>
        </a:p>
      </dsp:txBody>
      <dsp:txXfrm>
        <a:off x="35519" y="750018"/>
        <a:ext cx="1838724" cy="1141661"/>
      </dsp:txXfrm>
    </dsp:sp>
    <dsp:sp modelId="{548FF6F4-F5BF-4AB8-BE4E-BA11A6511515}">
      <dsp:nvSpPr>
        <dsp:cNvPr id="0" name=""/>
        <dsp:cNvSpPr/>
      </dsp:nvSpPr>
      <dsp:spPr>
        <a:xfrm>
          <a:off x="2334154" y="541690"/>
          <a:ext cx="1909762" cy="1212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C934-717C-4091-A79F-DC24D068CCCA}">
      <dsp:nvSpPr>
        <dsp:cNvPr id="0" name=""/>
        <dsp:cNvSpPr/>
      </dsp:nvSpPr>
      <dsp:spPr>
        <a:xfrm>
          <a:off x="2546350" y="743276"/>
          <a:ext cx="1909762" cy="121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ГП 23</a:t>
          </a:r>
        </a:p>
      </dsp:txBody>
      <dsp:txXfrm>
        <a:off x="2581869" y="778795"/>
        <a:ext cx="1838724" cy="1141661"/>
      </dsp:txXfrm>
    </dsp:sp>
    <dsp:sp modelId="{EB1D81C6-CC41-4327-963D-2095CF5D8D69}">
      <dsp:nvSpPr>
        <dsp:cNvPr id="0" name=""/>
        <dsp:cNvSpPr/>
      </dsp:nvSpPr>
      <dsp:spPr>
        <a:xfrm>
          <a:off x="4668308" y="541690"/>
          <a:ext cx="1909762" cy="1212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4EB60-EF60-4B53-857A-045665A7C61C}">
      <dsp:nvSpPr>
        <dsp:cNvPr id="0" name=""/>
        <dsp:cNvSpPr/>
      </dsp:nvSpPr>
      <dsp:spPr>
        <a:xfrm>
          <a:off x="4880504" y="743276"/>
          <a:ext cx="1909762" cy="1212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Денситометр</a:t>
          </a:r>
          <a:endParaRPr lang="ru-RU" sz="1600" kern="1200" dirty="0">
            <a:latin typeface="+mn-lt"/>
          </a:endParaRPr>
        </a:p>
      </dsp:txBody>
      <dsp:txXfrm>
        <a:off x="4916023" y="778795"/>
        <a:ext cx="1838724" cy="1141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0.01865</cdr:x>
      <cdr:y>0.1029</cdr:y>
    </cdr:from>
    <cdr:to>
      <cdr:x>0.64668</cdr:x>
      <cdr:y>0.26007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9B7E97AF-7E2B-44EA-82AB-D5F9A559F832}"/>
            </a:ext>
          </a:extLst>
        </cdr:cNvPr>
        <cdr:cNvSpPr txBox="1"/>
      </cdr:nvSpPr>
      <cdr:spPr>
        <a:xfrm xmlns:a="http://schemas.openxmlformats.org/drawingml/2006/main">
          <a:off x="78356" y="575850"/>
          <a:ext cx="2638737" cy="879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Филиал 4 -                 22673</a:t>
          </a:r>
        </a:p>
        <a:p xmlns:a="http://schemas.openxmlformats.org/drawingml/2006/main">
          <a:r>
            <a:rPr lang="ru-RU" sz="1600" b="1" dirty="0"/>
            <a:t>Филиал 5 взрослые - 57640</a:t>
          </a:r>
        </a:p>
        <a:p xmlns:a="http://schemas.openxmlformats.org/drawingml/2006/main">
          <a:r>
            <a:rPr lang="ru-RU" sz="1600" b="1" dirty="0"/>
            <a:t>                дети-          21869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0.66947</cdr:x>
      <cdr:y>0.09201</cdr:y>
    </cdr:from>
    <cdr:to>
      <cdr:x>0.76689</cdr:x>
      <cdr:y>0.25851</cdr:y>
    </cdr:to>
    <cdr:sp macro="" textlink="">
      <cdr:nvSpPr>
        <cdr:cNvPr id="3" name="Правая фигурная скобка 2">
          <a:extLst xmlns:a="http://schemas.openxmlformats.org/drawingml/2006/main">
            <a:ext uri="{FF2B5EF4-FFF2-40B4-BE49-F238E27FC236}">
              <a16:creationId xmlns="" xmlns:a16="http://schemas.microsoft.com/office/drawing/2014/main" id="{E418C727-CD71-41E6-B7C4-6058DF074B1E}"/>
            </a:ext>
          </a:extLst>
        </cdr:cNvPr>
        <cdr:cNvSpPr/>
      </cdr:nvSpPr>
      <cdr:spPr>
        <a:xfrm xmlns:a="http://schemas.openxmlformats.org/drawingml/2006/main">
          <a:off x="2812868" y="514907"/>
          <a:ext cx="409303" cy="931817"/>
        </a:xfrm>
        <a:prstGeom xmlns:a="http://schemas.openxmlformats.org/drawingml/2006/main" prst="rightBrace">
          <a:avLst>
            <a:gd name="adj1" fmla="val 8333"/>
            <a:gd name="adj2" fmla="val 51869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0.7575</cdr:x>
      <cdr:y>0.1527</cdr:y>
    </cdr:from>
    <cdr:to>
      <cdr:x>0.97513</cdr:x>
      <cdr:y>0.21338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4D06F5B9-EAAC-4D30-8F00-C7DD1814A004}"/>
            </a:ext>
          </a:extLst>
        </cdr:cNvPr>
        <cdr:cNvSpPr txBox="1"/>
      </cdr:nvSpPr>
      <cdr:spPr>
        <a:xfrm xmlns:a="http://schemas.openxmlformats.org/drawingml/2006/main">
          <a:off x="3182707" y="854542"/>
          <a:ext cx="914400" cy="339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102 182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0.21729</cdr:x>
      <cdr:y>0.15088</cdr:y>
    </cdr:from>
    <cdr:to>
      <cdr:x>0.84531</cdr:x>
      <cdr:y>0.26629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54005A9-AF48-43A2-9BC0-E065E77D0DE0}"/>
            </a:ext>
          </a:extLst>
        </cdr:cNvPr>
        <cdr:cNvSpPr txBox="1"/>
      </cdr:nvSpPr>
      <cdr:spPr>
        <a:xfrm xmlns:a="http://schemas.openxmlformats.org/drawingml/2006/main">
          <a:off x="912968" y="844378"/>
          <a:ext cx="2638695" cy="645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Филиал 4 - 17744</a:t>
          </a:r>
        </a:p>
        <a:p xmlns:a="http://schemas.openxmlformats.org/drawingml/2006/main">
          <a:r>
            <a:rPr lang="ru-RU" sz="1600" b="1" dirty="0"/>
            <a:t>Филиал 5 - 50691</a:t>
          </a:r>
        </a:p>
      </cdr:txBody>
    </cdr:sp>
  </cdr:relSizeAnchor>
  <cdr:relSizeAnchor xmlns:cdr="http://schemas.openxmlformats.org/drawingml/2006/chartDrawing">
    <cdr:from>
      <cdr:x>0.68156</cdr:x>
      <cdr:y>0.10108</cdr:y>
    </cdr:from>
    <cdr:to>
      <cdr:x>0.77898</cdr:x>
      <cdr:y>0.26759</cdr:y>
    </cdr:to>
    <cdr:sp macro="" textlink="">
      <cdr:nvSpPr>
        <cdr:cNvPr id="3" name="Правая фигурная скобка 2">
          <a:extLst xmlns:a="http://schemas.openxmlformats.org/drawingml/2006/main">
            <a:ext uri="{FF2B5EF4-FFF2-40B4-BE49-F238E27FC236}">
              <a16:creationId xmlns="" xmlns:a16="http://schemas.microsoft.com/office/drawing/2014/main" id="{9E1C1819-6258-4BEB-87B2-D3C2ED331F9B}"/>
            </a:ext>
          </a:extLst>
        </cdr:cNvPr>
        <cdr:cNvSpPr/>
      </cdr:nvSpPr>
      <cdr:spPr>
        <a:xfrm xmlns:a="http://schemas.openxmlformats.org/drawingml/2006/main">
          <a:off x="2863668" y="565707"/>
          <a:ext cx="409303" cy="931817"/>
        </a:xfrm>
        <a:prstGeom xmlns:a="http://schemas.openxmlformats.org/drawingml/2006/main" prst="rightBrace">
          <a:avLst>
            <a:gd name="adj1" fmla="val 8333"/>
            <a:gd name="adj2" fmla="val 51869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0.76959</cdr:x>
      <cdr:y>0.16177</cdr:y>
    </cdr:from>
    <cdr:to>
      <cdr:x>0.98722</cdr:x>
      <cdr:y>0.22246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5A4BC87-D61A-407E-9EDD-04C0550DA527}"/>
            </a:ext>
          </a:extLst>
        </cdr:cNvPr>
        <cdr:cNvSpPr txBox="1"/>
      </cdr:nvSpPr>
      <cdr:spPr>
        <a:xfrm xmlns:a="http://schemas.openxmlformats.org/drawingml/2006/main">
          <a:off x="3233507" y="905342"/>
          <a:ext cx="914400" cy="339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2">
                  <a:lumMod val="75000"/>
                </a:schemeClr>
              </a:solidFill>
            </a:rPr>
            <a:t>68 435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0.22938</cdr:x>
      <cdr:y>0.16059</cdr:y>
    </cdr:from>
    <cdr:to>
      <cdr:x>0.8574</cdr:x>
      <cdr:y>0.27646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ABA905D6-D723-4FC7-9C71-14F892752DE3}"/>
            </a:ext>
          </a:extLst>
        </cdr:cNvPr>
        <cdr:cNvSpPr txBox="1"/>
      </cdr:nvSpPr>
      <cdr:spPr>
        <a:xfrm xmlns:a="http://schemas.openxmlformats.org/drawingml/2006/main">
          <a:off x="963768" y="895178"/>
          <a:ext cx="2638695" cy="645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Филиал 4 - 4929</a:t>
          </a:r>
        </a:p>
        <a:p xmlns:a="http://schemas.openxmlformats.org/drawingml/2006/main">
          <a:r>
            <a:rPr lang="ru-RU" sz="1600" b="1" dirty="0"/>
            <a:t>Филиал 5 - 6949</a:t>
          </a:r>
        </a:p>
      </cdr:txBody>
    </cdr:sp>
  </cdr:relSizeAnchor>
  <cdr:relSizeAnchor xmlns:cdr="http://schemas.openxmlformats.org/drawingml/2006/chartDrawing">
    <cdr:from>
      <cdr:x>0.73324</cdr:x>
      <cdr:y>0.19678</cdr:y>
    </cdr:from>
    <cdr:to>
      <cdr:x>0.95087</cdr:x>
      <cdr:y>0.25771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5A4BC87-D61A-407E-9EDD-04C0550DA527}"/>
            </a:ext>
          </a:extLst>
        </cdr:cNvPr>
        <cdr:cNvSpPr txBox="1"/>
      </cdr:nvSpPr>
      <cdr:spPr>
        <a:xfrm xmlns:a="http://schemas.openxmlformats.org/drawingml/2006/main">
          <a:off x="3080795" y="1096931"/>
          <a:ext cx="914400" cy="339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11 878</a:t>
          </a:r>
        </a:p>
      </cdr:txBody>
    </cdr:sp>
  </cdr:relSizeAnchor>
  <cdr:relSizeAnchor xmlns:cdr="http://schemas.openxmlformats.org/drawingml/2006/chartDrawing">
    <cdr:from>
      <cdr:x>0.63769</cdr:x>
      <cdr:y>0.14028</cdr:y>
    </cdr:from>
    <cdr:to>
      <cdr:x>0.73511</cdr:x>
      <cdr:y>0.30744</cdr:y>
    </cdr:to>
    <cdr:sp macro="" textlink="">
      <cdr:nvSpPr>
        <cdr:cNvPr id="5" name="Правая фигурная скобка 4">
          <a:extLst xmlns:a="http://schemas.openxmlformats.org/drawingml/2006/main">
            <a:ext uri="{FF2B5EF4-FFF2-40B4-BE49-F238E27FC236}">
              <a16:creationId xmlns="" xmlns:a16="http://schemas.microsoft.com/office/drawing/2014/main" id="{25986922-C9ED-43E5-B5E0-35FF110058EC}"/>
            </a:ext>
          </a:extLst>
        </cdr:cNvPr>
        <cdr:cNvSpPr/>
      </cdr:nvSpPr>
      <cdr:spPr>
        <a:xfrm xmlns:a="http://schemas.openxmlformats.org/drawingml/2006/main">
          <a:off x="2679336" y="781970"/>
          <a:ext cx="409303" cy="931817"/>
        </a:xfrm>
        <a:prstGeom xmlns:a="http://schemas.openxmlformats.org/drawingml/2006/main" prst="rightBrace">
          <a:avLst>
            <a:gd name="adj1" fmla="val 8333"/>
            <a:gd name="adj2" fmla="val 51869"/>
          </a:avLst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0.16541</cdr:x>
      <cdr:y>0.14496</cdr:y>
    </cdr:from>
    <cdr:to>
      <cdr:x>0.22168</cdr:x>
      <cdr:y>0.18388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8008" y="994105"/>
          <a:ext cx="638879" cy="266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0.26304</cdr:x>
      <cdr:y>0.14615</cdr:y>
    </cdr:from>
    <cdr:to>
      <cdr:x>0.3193</cdr:x>
      <cdr:y>0.18507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86510" y="1002281"/>
          <a:ext cx="638764" cy="266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0.36078</cdr:x>
      <cdr:y>0.15405</cdr:y>
    </cdr:from>
    <cdr:to>
      <cdr:x>0.41705</cdr:x>
      <cdr:y>0.19297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96223" y="1056482"/>
          <a:ext cx="638879" cy="266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0.46079</cdr:x>
      <cdr:y>0.16897</cdr:y>
    </cdr:from>
    <cdr:to>
      <cdr:x>0.51706</cdr:x>
      <cdr:y>0.20789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31734" y="1158781"/>
          <a:ext cx="638879" cy="266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0.56446</cdr:x>
      <cdr:y>0.17147</cdr:y>
    </cdr:from>
    <cdr:to>
      <cdr:x>0.62072</cdr:x>
      <cdr:y>0.21039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08792" y="1175964"/>
          <a:ext cx="638765" cy="266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0.67429</cdr:x>
      <cdr:y>0.17276</cdr:y>
    </cdr:from>
    <cdr:to>
      <cdr:x>0.73056</cdr:x>
      <cdr:y>0.21168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55744" y="1184773"/>
          <a:ext cx="638878" cy="266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0.79076</cdr:x>
      <cdr:y>0.17625</cdr:y>
    </cdr:from>
    <cdr:to>
      <cdr:x>0.84703</cdr:x>
      <cdr:y>0.21517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978081" y="1208707"/>
          <a:ext cx="638879" cy="266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0.70548</cdr:y>
    </cdr:from>
    <cdr:to>
      <cdr:x>0.28119</cdr:x>
      <cdr:y>0.91253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123736"/>
          <a:ext cx="3142129" cy="1210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Общее кол-во инвалидов: 853</a:t>
          </a:r>
        </a:p>
        <a:p xmlns:a="http://schemas.openxmlformats.org/drawingml/2006/main">
          <a:r>
            <a:rPr lang="ru-RU" sz="1400" b="1" dirty="0"/>
            <a:t>	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0.70548</cdr:y>
    </cdr:from>
    <cdr:to>
      <cdr:x>0.28119</cdr:x>
      <cdr:y>0.91253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123736"/>
          <a:ext cx="3142129" cy="1210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Общее кол-во инвалидов: 1865</a:t>
          </a:r>
        </a:p>
        <a:p xmlns:a="http://schemas.openxmlformats.org/drawingml/2006/main">
          <a:r>
            <a:rPr lang="ru-RU" sz="1400" b="1" dirty="0"/>
            <a:t>	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0.9271</cdr:x>
      <cdr:y>0.91495</cdr:y>
    </cdr:from>
    <cdr:to>
      <cdr:x>1</cdr:x>
      <cdr:y>1</cdr:y>
    </cdr:to>
    <cdr:pic>
      <cdr:nvPicPr>
        <cdr:cNvPr id="2" name="Picture 8" descr="C:\Users\Платные_услуги_519\Downloads\LogoGP23_1.png">
          <a:extLst xmlns:a="http://schemas.openxmlformats.org/drawingml/2006/main">
            <a:ext uri="{FF2B5EF4-FFF2-40B4-BE49-F238E27FC236}">
              <a16:creationId xmlns="" xmlns:a16="http://schemas.microsoft.com/office/drawing/2014/main" id="{96DACAF0-B3E1-405A-9575-EAD7E1C44015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381045" y="6324686"/>
          <a:ext cx="861756" cy="5620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3234-A357-42BC-8B9B-F5528F60170F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FD6B5-E53E-4852-BE86-2825786AD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FD6B5-E53E-4852-BE86-2825786AD1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2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5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54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29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6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1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8145728"/>
              </p:ext>
            </p:ext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5" y="234863"/>
            <a:ext cx="1114666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7524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2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9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73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74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8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2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83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58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35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6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72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750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1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3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188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1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53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4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2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8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8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9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1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3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BE74-5FAF-4FB6-867F-2430A4F7C29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8B232E-C73D-4153-A63D-9083AE25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6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19.xml"/><Relationship Id="rId7" Type="http://schemas.microsoft.com/office/2007/relationships/hdphoto" Target="../media/hdphoto1.wdp"/><Relationship Id="rId12" Type="http://schemas.openxmlformats.org/officeDocument/2006/relationships/image" Target="../media/image30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image" Target="../media/image29.jpeg"/><Relationship Id="rId5" Type="http://schemas.openxmlformats.org/officeDocument/2006/relationships/image" Target="../media/image25.e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2.bin"/><Relationship Id="rId9" Type="http://schemas.microsoft.com/office/2007/relationships/hdphoto" Target="../media/hdphoto2.wdp"/><Relationship Id="rId1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466" y="4730058"/>
            <a:ext cx="3310467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/>
              <a:t>Главный врач:</a:t>
            </a:r>
          </a:p>
          <a:p>
            <a:r>
              <a:rPr lang="ru-RU" sz="2000" dirty="0"/>
              <a:t>Гордина Ольга Андреевна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19864784"/>
              </p:ext>
            </p:extLst>
          </p:nvPr>
        </p:nvGraphicFramePr>
        <p:xfrm>
          <a:off x="3776134" y="169332"/>
          <a:ext cx="8415866" cy="668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66" y="421341"/>
            <a:ext cx="3986805" cy="38189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466" y="5838845"/>
            <a:ext cx="986303" cy="917722"/>
          </a:xfrm>
          <a:prstGeom prst="roundRect">
            <a:avLst>
              <a:gd name="adj" fmla="val 16670"/>
            </a:avLst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6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64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Оборудование УЗИ диагностики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35087" y="1252994"/>
            <a:ext cx="11843751" cy="3390927"/>
            <a:chOff x="135087" y="1252994"/>
            <a:chExt cx="11843751" cy="3390927"/>
          </a:xfrm>
        </p:grpSpPr>
        <p:sp>
          <p:nvSpPr>
            <p:cNvPr id="6" name="Полилиния 5"/>
            <p:cNvSpPr/>
            <p:nvPr/>
          </p:nvSpPr>
          <p:spPr>
            <a:xfrm>
              <a:off x="5913819" y="2324691"/>
              <a:ext cx="5033641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13039"/>
                  </a:lnTo>
                  <a:lnTo>
                    <a:pt x="5033641" y="913039"/>
                  </a:lnTo>
                  <a:lnTo>
                    <a:pt x="5033641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5913819" y="2324691"/>
              <a:ext cx="3096465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13039"/>
                  </a:lnTo>
                  <a:lnTo>
                    <a:pt x="3096465" y="913039"/>
                  </a:lnTo>
                  <a:lnTo>
                    <a:pt x="3096465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5913819" y="2324691"/>
              <a:ext cx="1055445" cy="10602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03855"/>
                  </a:lnTo>
                  <a:lnTo>
                    <a:pt x="1055445" y="903855"/>
                  </a:lnTo>
                  <a:lnTo>
                    <a:pt x="1055445" y="10602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970859" y="2324691"/>
              <a:ext cx="942959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42959" y="0"/>
                  </a:moveTo>
                  <a:lnTo>
                    <a:pt x="942959" y="913039"/>
                  </a:lnTo>
                  <a:lnTo>
                    <a:pt x="0" y="913039"/>
                  </a:lnTo>
                  <a:lnTo>
                    <a:pt x="0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967373" y="2324691"/>
              <a:ext cx="2946445" cy="1060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46445" y="0"/>
                  </a:moveTo>
                  <a:lnTo>
                    <a:pt x="2946445" y="903865"/>
                  </a:lnTo>
                  <a:lnTo>
                    <a:pt x="0" y="903865"/>
                  </a:lnTo>
                  <a:lnTo>
                    <a:pt x="0" y="10602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978942" y="2324691"/>
              <a:ext cx="4934876" cy="1060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34876" y="0"/>
                  </a:moveTo>
                  <a:lnTo>
                    <a:pt x="4934876" y="903865"/>
                  </a:lnTo>
                  <a:lnTo>
                    <a:pt x="0" y="903865"/>
                  </a:lnTo>
                  <a:lnTo>
                    <a:pt x="0" y="10602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11"/>
            <p:cNvSpPr/>
            <p:nvPr/>
          </p:nvSpPr>
          <p:spPr>
            <a:xfrm>
              <a:off x="5069963" y="125299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181600" y="1431142"/>
              <a:ext cx="1787663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/>
              <a:r>
                <a:rPr lang="ru-RU" sz="1400" dirty="0"/>
                <a:t>УЗИ аппараты </a:t>
              </a:r>
            </a:p>
            <a:p>
              <a:pPr lvl="0"/>
              <a:r>
                <a:rPr lang="ru-RU" sz="1400" dirty="0"/>
                <a:t>Всего: 24</a:t>
              </a:r>
            </a:p>
            <a:p>
              <a:pPr lvl="0"/>
              <a:r>
                <a:rPr lang="ru-RU" sz="1400" dirty="0"/>
                <a:t>Экспертного класса:4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35087" y="338490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22610" y="3563052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123518" y="338490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2311041" y="3563052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1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127003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олилиния 31"/>
            <p:cNvSpPr/>
            <p:nvPr/>
          </p:nvSpPr>
          <p:spPr>
            <a:xfrm>
              <a:off x="4314527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2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125409" y="338489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6312932" y="3563041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3 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8166429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8353952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4 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0103604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10291128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5 </a:t>
              </a:r>
            </a:p>
          </p:txBody>
        </p:sp>
      </p:grpSp>
      <p:pic>
        <p:nvPicPr>
          <p:cNvPr id="28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4" y="6295948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олилиния 48"/>
          <p:cNvSpPr/>
          <p:nvPr/>
        </p:nvSpPr>
        <p:spPr>
          <a:xfrm>
            <a:off x="322610" y="5301330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/>
            <a:r>
              <a:rPr lang="ru-RU" sz="1300" dirty="0"/>
              <a:t>12 шт.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2311041" y="5301330"/>
            <a:ext cx="1684758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/>
            <a:r>
              <a:rPr lang="ru-RU" sz="1300" dirty="0"/>
              <a:t>2 шт.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4306495" y="5306313"/>
            <a:ext cx="1695741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1 шт.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6312932" y="5301324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2 шт.</a:t>
            </a:r>
            <a:endParaRPr lang="ru-RU" sz="1300" kern="1200" dirty="0"/>
          </a:p>
        </p:txBody>
      </p:sp>
      <p:sp>
        <p:nvSpPr>
          <p:cNvPr id="57" name="Полилиния 56"/>
          <p:cNvSpPr/>
          <p:nvPr/>
        </p:nvSpPr>
        <p:spPr>
          <a:xfrm>
            <a:off x="8353952" y="5306314"/>
            <a:ext cx="1687709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/>
              <a:t>Капитальный ремонт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здания</a:t>
            </a:r>
          </a:p>
        </p:txBody>
      </p:sp>
      <p:sp>
        <p:nvSpPr>
          <p:cNvPr id="59" name="Полилиния 58"/>
          <p:cNvSpPr/>
          <p:nvPr/>
        </p:nvSpPr>
        <p:spPr>
          <a:xfrm>
            <a:off x="10291128" y="5306314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6 шт.</a:t>
            </a:r>
            <a:endParaRPr lang="ru-RU" sz="1300" kern="1200" dirty="0"/>
          </a:p>
        </p:txBody>
      </p:sp>
      <p:sp>
        <p:nvSpPr>
          <p:cNvPr id="61" name="Стрелка вниз 60"/>
          <p:cNvSpPr/>
          <p:nvPr/>
        </p:nvSpPr>
        <p:spPr>
          <a:xfrm>
            <a:off x="2912076" y="4634737"/>
            <a:ext cx="484632" cy="6665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4905902" y="4643921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8955491" y="4643921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6920055" y="4645742"/>
            <a:ext cx="484632" cy="65558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10892667" y="4643921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927707" y="4634737"/>
            <a:ext cx="484632" cy="6665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597" y="6133226"/>
            <a:ext cx="861748" cy="56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B6495271-CA5E-4C4D-85DE-2E8D63FD48FB}"/>
              </a:ext>
            </a:extLst>
          </p:cNvPr>
          <p:cNvSpPr/>
          <p:nvPr/>
        </p:nvSpPr>
        <p:spPr>
          <a:xfrm>
            <a:off x="6096000" y="620700"/>
            <a:ext cx="2586446" cy="551252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754064"/>
              </p:ext>
            </p:extLst>
          </p:nvPr>
        </p:nvGraphicFramePr>
        <p:xfrm>
          <a:off x="60960" y="1"/>
          <a:ext cx="113538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3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416553" cy="12460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ВЕТЕРАНЫ</a:t>
            </a:r>
            <a:r>
              <a:rPr lang="ru-RU" sz="2800" dirty="0"/>
              <a:t> </a:t>
            </a:r>
            <a:r>
              <a:rPr lang="ru-RU" sz="2800" b="1" dirty="0"/>
              <a:t>ВОВ и лица к ним приравненные филиал 4 и 5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968195"/>
              </p:ext>
            </p:extLst>
          </p:nvPr>
        </p:nvGraphicFramePr>
        <p:xfrm>
          <a:off x="685291" y="1778609"/>
          <a:ext cx="11075832" cy="296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8958">
                  <a:extLst>
                    <a:ext uri="{9D8B030D-6E8A-4147-A177-3AD203B41FA5}">
                      <a16:colId xmlns="" xmlns:a16="http://schemas.microsoft.com/office/drawing/2014/main" val="3680504235"/>
                    </a:ext>
                  </a:extLst>
                </a:gridCol>
                <a:gridCol w="2768958">
                  <a:extLst>
                    <a:ext uri="{9D8B030D-6E8A-4147-A177-3AD203B41FA5}">
                      <a16:colId xmlns="" xmlns:a16="http://schemas.microsoft.com/office/drawing/2014/main" val="3917601734"/>
                    </a:ext>
                  </a:extLst>
                </a:gridCol>
                <a:gridCol w="2768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3038">
                <a:tc>
                  <a:txBody>
                    <a:bodyPr/>
                    <a:lstStyle/>
                    <a:p>
                      <a:r>
                        <a:rPr lang="ru-RU" sz="1400" dirty="0"/>
                        <a:t>Льготные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Филиал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Филиал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Итого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Участники Великой Отечественной войны 1941-1945 годов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Труженики тыла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Вдовы УВОВ , 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42046345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Малолетние узники концлагерей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74776801"/>
                  </a:ext>
                </a:extLst>
              </a:tr>
              <a:tr h="623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Ветераны ВОВ-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5" y="6273886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718" y="6247652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174762"/>
              </p:ext>
            </p:extLst>
          </p:nvPr>
        </p:nvGraphicFramePr>
        <p:xfrm>
          <a:off x="664029" y="330926"/>
          <a:ext cx="4238897" cy="468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9">
            <a:extLst>
              <a:ext uri="{FF2B5EF4-FFF2-40B4-BE49-F238E27FC236}">
                <a16:creationId xmlns="" xmlns:a16="http://schemas.microsoft.com/office/drawing/2014/main" id="{5A1BAE19-C5D6-4811-81DE-E53CBFB1B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91030"/>
              </p:ext>
            </p:extLst>
          </p:nvPr>
        </p:nvGraphicFramePr>
        <p:xfrm>
          <a:off x="5169627" y="330926"/>
          <a:ext cx="4238897" cy="468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11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29B430-4FF9-44D1-A2B9-81829DF5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2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Профилактическая работа ГБУЗ «ГП № 23 ДЗМ»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A4D9888-A786-429D-A6D5-AE2886019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074508"/>
              </p:ext>
            </p:extLst>
          </p:nvPr>
        </p:nvGraphicFramePr>
        <p:xfrm>
          <a:off x="536895" y="813731"/>
          <a:ext cx="10884017" cy="498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64780"/>
              </p:ext>
            </p:extLst>
          </p:nvPr>
        </p:nvGraphicFramePr>
        <p:xfrm>
          <a:off x="757646" y="200297"/>
          <a:ext cx="9518468" cy="581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6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7958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Кадровый состав 4 и 5 филиалов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648070"/>
              </p:ext>
            </p:extLst>
          </p:nvPr>
        </p:nvGraphicFramePr>
        <p:xfrm>
          <a:off x="87219" y="1041700"/>
          <a:ext cx="10572069" cy="365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1005">
                  <a:extLst>
                    <a:ext uri="{9D8B030D-6E8A-4147-A177-3AD203B41FA5}">
                      <a16:colId xmlns="" xmlns:a16="http://schemas.microsoft.com/office/drawing/2014/main" val="2939837578"/>
                    </a:ext>
                  </a:extLst>
                </a:gridCol>
                <a:gridCol w="881006">
                  <a:extLst>
                    <a:ext uri="{9D8B030D-6E8A-4147-A177-3AD203B41FA5}">
                      <a16:colId xmlns="" xmlns:a16="http://schemas.microsoft.com/office/drawing/2014/main" val="1865322041"/>
                    </a:ext>
                  </a:extLst>
                </a:gridCol>
                <a:gridCol w="951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1812">
                  <a:extLst>
                    <a:ext uri="{9D8B030D-6E8A-4147-A177-3AD203B41FA5}">
                      <a16:colId xmlns="" xmlns:a16="http://schemas.microsoft.com/office/drawing/2014/main" val="3401339163"/>
                    </a:ext>
                  </a:extLst>
                </a:gridCol>
                <a:gridCol w="951813">
                  <a:extLst>
                    <a:ext uri="{9D8B030D-6E8A-4147-A177-3AD203B41FA5}">
                      <a16:colId xmlns="" xmlns:a16="http://schemas.microsoft.com/office/drawing/2014/main" val="2424055254"/>
                    </a:ext>
                  </a:extLst>
                </a:gridCol>
                <a:gridCol w="9414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8963">
                  <a:extLst>
                    <a:ext uri="{9D8B030D-6E8A-4147-A177-3AD203B41FA5}">
                      <a16:colId xmlns="" xmlns:a16="http://schemas.microsoft.com/office/drawing/2014/main" val="4143504259"/>
                    </a:ext>
                  </a:extLst>
                </a:gridCol>
                <a:gridCol w="810199">
                  <a:extLst>
                    <a:ext uri="{9D8B030D-6E8A-4147-A177-3AD203B41FA5}">
                      <a16:colId xmlns="" xmlns:a16="http://schemas.microsoft.com/office/drawing/2014/main" val="1018945511"/>
                    </a:ext>
                  </a:extLst>
                </a:gridCol>
              </a:tblGrid>
              <a:tr h="330268">
                <a:tc gridSpan="10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Кадровый состав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Филиал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Филиал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Количество сотрудников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Ставок по штату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Кол-во сотрудников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Укомплектованность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Ставок по штату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Кол-во сотрудников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Укомплектованность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Ставок по штату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Кол-во сотрудников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Укомплектованность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ru-RU" dirty="0"/>
                        <a:t>Врачи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28,75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156,25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9307114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ru-RU" dirty="0"/>
                        <a:t>Средний медперсонал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140,75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8396171"/>
                  </a:ext>
                </a:extLst>
              </a:tr>
              <a:tr h="577970">
                <a:tc>
                  <a:txBody>
                    <a:bodyPr/>
                    <a:lstStyle/>
                    <a:p>
                      <a:r>
                        <a:rPr lang="ru-RU" dirty="0"/>
                        <a:t>Итого медицинский персонал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268,25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329,25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7822928"/>
                  </a:ext>
                </a:extLst>
              </a:tr>
            </a:tbl>
          </a:graphicData>
        </a:graphic>
      </p:graphicFrame>
      <p:pic>
        <p:nvPicPr>
          <p:cNvPr id="6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5" y="6273886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3F7101-26A1-4E7B-8EC1-5D99D1222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Вакцинация 2021 г. филиалы 4 и 5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942B3FF-4A2D-4F38-9AA0-8B95A06F8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90666"/>
              </p:ext>
            </p:extLst>
          </p:nvPr>
        </p:nvGraphicFramePr>
        <p:xfrm>
          <a:off x="1776549" y="1669596"/>
          <a:ext cx="7774147" cy="344995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582705">
                  <a:extLst>
                    <a:ext uri="{9D8B030D-6E8A-4147-A177-3AD203B41FA5}">
                      <a16:colId xmlns="" xmlns:a16="http://schemas.microsoft.com/office/drawing/2014/main" val="3047793900"/>
                    </a:ext>
                  </a:extLst>
                </a:gridCol>
                <a:gridCol w="686472">
                  <a:extLst>
                    <a:ext uri="{9D8B030D-6E8A-4147-A177-3AD203B41FA5}">
                      <a16:colId xmlns="" xmlns:a16="http://schemas.microsoft.com/office/drawing/2014/main" val="2019687978"/>
                    </a:ext>
                  </a:extLst>
                </a:gridCol>
                <a:gridCol w="900994">
                  <a:extLst>
                    <a:ext uri="{9D8B030D-6E8A-4147-A177-3AD203B41FA5}">
                      <a16:colId xmlns="" xmlns:a16="http://schemas.microsoft.com/office/drawing/2014/main" val="2293629003"/>
                    </a:ext>
                  </a:extLst>
                </a:gridCol>
                <a:gridCol w="900994">
                  <a:extLst>
                    <a:ext uri="{9D8B030D-6E8A-4147-A177-3AD203B41FA5}">
                      <a16:colId xmlns="" xmlns:a16="http://schemas.microsoft.com/office/drawing/2014/main" val="1212703202"/>
                    </a:ext>
                  </a:extLst>
                </a:gridCol>
                <a:gridCol w="900994">
                  <a:extLst>
                    <a:ext uri="{9D8B030D-6E8A-4147-A177-3AD203B41FA5}">
                      <a16:colId xmlns="" xmlns:a16="http://schemas.microsoft.com/office/drawing/2014/main" val="2230547637"/>
                    </a:ext>
                  </a:extLst>
                </a:gridCol>
                <a:gridCol w="900994">
                  <a:extLst>
                    <a:ext uri="{9D8B030D-6E8A-4147-A177-3AD203B41FA5}">
                      <a16:colId xmlns="" xmlns:a16="http://schemas.microsoft.com/office/drawing/2014/main" val="3175466727"/>
                    </a:ext>
                  </a:extLst>
                </a:gridCol>
                <a:gridCol w="900994">
                  <a:extLst>
                    <a:ext uri="{9D8B030D-6E8A-4147-A177-3AD203B41FA5}">
                      <a16:colId xmlns="" xmlns:a16="http://schemas.microsoft.com/office/drawing/2014/main" val="253673390"/>
                    </a:ext>
                  </a:extLst>
                </a:gridCol>
              </a:tblGrid>
              <a:tr h="16666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Филиал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Филиал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31446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56643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Вакцинация и ревакцинация против дифтерии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26665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Вакцинация и ревакцинация против столбняка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855077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Вакцинация и ревакцинация против кори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6688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Вакцинация и ревакцинация против краснухи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20242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Вакцинация против гепатита 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4645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Вакцинация и ревакцинация против гепатита 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1191948"/>
                  </a:ext>
                </a:extLst>
              </a:tr>
              <a:tr h="249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Прививки против гриппа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5546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Прививки против ковида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59304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2496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4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20EF49-216E-464B-9EE3-988CCED2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Санаторно-курортное лечение филиалы 4 и 5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3E6231F1-D214-4A94-82E1-1710015E6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465576"/>
              </p:ext>
            </p:extLst>
          </p:nvPr>
        </p:nvGraphicFramePr>
        <p:xfrm>
          <a:off x="644434" y="2160588"/>
          <a:ext cx="8629740" cy="186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697">
                  <a:extLst>
                    <a:ext uri="{9D8B030D-6E8A-4147-A177-3AD203B41FA5}">
                      <a16:colId xmlns="" xmlns:a16="http://schemas.microsoft.com/office/drawing/2014/main" val="4068963324"/>
                    </a:ext>
                  </a:extLst>
                </a:gridCol>
                <a:gridCol w="1933303">
                  <a:extLst>
                    <a:ext uri="{9D8B030D-6E8A-4147-A177-3AD203B41FA5}">
                      <a16:colId xmlns="" xmlns:a16="http://schemas.microsoft.com/office/drawing/2014/main" val="3587275525"/>
                    </a:ext>
                  </a:extLst>
                </a:gridCol>
                <a:gridCol w="1889760">
                  <a:extLst>
                    <a:ext uri="{9D8B030D-6E8A-4147-A177-3AD203B41FA5}">
                      <a16:colId xmlns="" xmlns:a16="http://schemas.microsoft.com/office/drawing/2014/main" val="3370613578"/>
                    </a:ext>
                  </a:extLst>
                </a:gridCol>
                <a:gridCol w="2167980">
                  <a:extLst>
                    <a:ext uri="{9D8B030D-6E8A-4147-A177-3AD203B41FA5}">
                      <a16:colId xmlns="" xmlns:a16="http://schemas.microsoft.com/office/drawing/2014/main" val="2808225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Филиал 4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Филиал 5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Итого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382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направлено на санаторно-курортное лечение, человек, всего</a:t>
                      </a:r>
                    </a:p>
                  </a:txBody>
                  <a:tcPr marL="7787" marR="778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553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1005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1558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439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дети</a:t>
                      </a:r>
                    </a:p>
                  </a:txBody>
                  <a:tcPr marL="7787" marR="778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237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237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966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получили санаторно-курортное лечение, человек, всего</a:t>
                      </a:r>
                    </a:p>
                  </a:txBody>
                  <a:tcPr marL="7787" marR="7787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628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1132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1760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87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дети</a:t>
                      </a:r>
                    </a:p>
                  </a:txBody>
                  <a:tcPr marL="7787" marR="778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237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237</a:t>
                      </a:r>
                    </a:p>
                  </a:txBody>
                  <a:tcPr marL="74751" marR="74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300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54" y="665463"/>
            <a:ext cx="11698941" cy="5767609"/>
          </a:xfrm>
        </p:spPr>
        <p:txBody>
          <a:bodyPr>
            <a:noAutofit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>- на входе организованы фильтры с обязательной термометрией;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всем посетителям на входе выдаются средства индивидуальной защиты </a:t>
            </a:r>
            <a:br>
              <a:rPr lang="ru-RU" sz="1800" dirty="0"/>
            </a:br>
            <a:r>
              <a:rPr lang="ru-RU" sz="1800" dirty="0"/>
              <a:t>(маска медицинская и перчатки), установлены санитайзеры с антисептиком </a:t>
            </a:r>
            <a:br>
              <a:rPr lang="ru-RU" sz="1800" dirty="0"/>
            </a:br>
            <a:r>
              <a:rPr lang="ru-RU" sz="1800" dirty="0"/>
              <a:t>в доступных местах;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медицинская помощь пациентам с респираторными заболеваниями  оказывается </a:t>
            </a:r>
            <a:br>
              <a:rPr lang="ru-RU" sz="1800" dirty="0"/>
            </a:br>
            <a:r>
              <a:rPr lang="ru-RU" sz="1800" dirty="0"/>
              <a:t>преимущественно на дому;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соблюдаются правила социального дистанцирования и индивидуальной защиты</a:t>
            </a:r>
            <a:br>
              <a:rPr lang="ru-RU" sz="1800" dirty="0"/>
            </a:br>
            <a:r>
              <a:rPr lang="ru-RU" sz="1800" dirty="0"/>
              <a:t> персоналом и пациентами, режима проветривания, увеличение кратности </a:t>
            </a:r>
            <a:br>
              <a:rPr lang="ru-RU" sz="1800" dirty="0"/>
            </a:br>
            <a:r>
              <a:rPr lang="ru-RU" sz="1800" dirty="0"/>
              <a:t>дезинфекционных обработок, используются передвижные установки для </a:t>
            </a:r>
            <a:br>
              <a:rPr lang="ru-RU" sz="1800" dirty="0"/>
            </a:br>
            <a:r>
              <a:rPr lang="ru-RU" sz="1800" dirty="0"/>
              <a:t>обеззараживания воздуха в местах общего пользования;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сформированы запасы СИЗ, расходных материалов, пульсоксиметров, дезинфицирующих</a:t>
            </a:r>
            <a:br>
              <a:rPr lang="ru-RU" sz="1800" dirty="0"/>
            </a:br>
            <a:r>
              <a:rPr lang="ru-RU" sz="1800" dirty="0"/>
              <a:t> средств и лекарственных препаратов, средств индивидуальной защиты,</a:t>
            </a:r>
            <a:br>
              <a:rPr lang="ru-RU" sz="1800" dirty="0"/>
            </a:br>
            <a:r>
              <a:rPr lang="ru-RU" sz="1800" dirty="0"/>
              <a:t> в том числе органов дыхания, не менее чем на 2 месяца;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</a:t>
            </a:r>
            <a:r>
              <a:rPr lang="ru-RU" sz="1800" dirty="0"/>
              <a:t>лекарственное обеспечение пациентов, проходящих лечение новой коронавирусной </a:t>
            </a:r>
            <a:br>
              <a:rPr lang="ru-RU" sz="1800" dirty="0"/>
            </a:br>
            <a:r>
              <a:rPr lang="ru-RU" sz="1800" dirty="0"/>
              <a:t>инфекции </a:t>
            </a:r>
            <a:r>
              <a:rPr lang="en-US" sz="1800" dirty="0"/>
              <a:t>COVID</a:t>
            </a:r>
            <a:r>
              <a:rPr lang="ru-RU" sz="1800" dirty="0"/>
              <a:t>-19 на дому, осуществляется за счет бюджета города Москвы. </a:t>
            </a:r>
            <a:br>
              <a:rPr lang="ru-RU" sz="1800" dirty="0"/>
            </a:br>
            <a:r>
              <a:rPr lang="ru-RU" sz="1800" dirty="0"/>
              <a:t>Лекарственными препаратами обеспечивается 100 % пациентов, имеющих симптомы заболевания.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95" y="89646"/>
            <a:ext cx="1384300" cy="1382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930" y="89646"/>
            <a:ext cx="862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Мероприятия, направленные на снижение распространения </a:t>
            </a:r>
          </a:p>
          <a:p>
            <a:pPr algn="ctr"/>
            <a:r>
              <a:rPr lang="ru-RU" sz="2400" b="1" dirty="0"/>
              <a:t>новой </a:t>
            </a:r>
            <a:r>
              <a:rPr lang="ru-RU" sz="2400" b="1" dirty="0" err="1"/>
              <a:t>коронавирусной</a:t>
            </a:r>
            <a:r>
              <a:rPr lang="ru-RU" sz="2400" b="1" dirty="0"/>
              <a:t> инфекции: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62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253" cy="7189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2896" y="4670612"/>
            <a:ext cx="1759436" cy="1777640"/>
          </a:xfrm>
          <a:prstGeom prst="rect">
            <a:avLst/>
          </a:prstGeom>
          <a:blipFill rotWithShape="1">
            <a:blip r:embed="rId3"/>
            <a:srcRect/>
            <a:stretch>
              <a:fillRect t="-3036" b="1"/>
            </a:stretch>
          </a:blipFill>
          <a:effectLst>
            <a:outerShdw blurRad="50800" dist="381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1280" y="1392168"/>
            <a:ext cx="1984974" cy="144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571" y="1738648"/>
            <a:ext cx="2022257" cy="114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16" descr="D:\Выборы\Афанасьева\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3105" y="5013175"/>
            <a:ext cx="1912699" cy="14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304" y="3528914"/>
            <a:ext cx="1917437" cy="130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03" y="1377401"/>
            <a:ext cx="1953844" cy="128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4261280" y="610793"/>
            <a:ext cx="3439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Год постройки – 1995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Площадь – 5 902,8 м</a:t>
            </a:r>
            <a:r>
              <a:rPr lang="ru-RU" sz="1400" b="1" i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Прикрепленное население: 36 856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456" y="42637"/>
            <a:ext cx="3442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Год постройки – 1968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Площадь – 3 276,0 м</a:t>
            </a:r>
            <a:r>
              <a:rPr lang="ru-RU" sz="1400" b="1" i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Прикрепленное население: 39 812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3136" y="6448252"/>
            <a:ext cx="461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</a:rPr>
              <a:t>Плановая дата капитального ремонта 2021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8753" y="326315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653553" y="326315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458" y="3182237"/>
            <a:ext cx="3997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</a:rPr>
              <a:t>Плановая дата капитального ремонта 2022-23 г.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6729" y="569097"/>
            <a:ext cx="29750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Год постройки – 2016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Площадь – 10 842,4 м</a:t>
            </a:r>
            <a:r>
              <a:rPr lang="ru-RU" sz="1400" b="1" i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Прикрепленное население: 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	Взрослые: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57 640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	Детское: 21 869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8571" y="3954108"/>
            <a:ext cx="3563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Год постройки – 2000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Площадь – 6 654,5 м</a:t>
            </a:r>
            <a:r>
              <a:rPr lang="ru-RU" sz="1400" b="1" i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Прикрепленное население: 22 673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2332" y="5292452"/>
            <a:ext cx="3870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Год постройки – 2002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Площадь – 11 472,5 м</a:t>
            </a:r>
            <a:r>
              <a:rPr lang="ru-RU" sz="1400" b="1" i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Прикрепленное население: 63 014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4" y="4833481"/>
            <a:ext cx="2345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Год постройки – 1969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Площадь – 3 3236,9 м</a:t>
            </a:r>
            <a:r>
              <a:rPr lang="ru-RU" sz="1400" b="1" i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Прикрепленное население: 46 338</a:t>
            </a:r>
          </a:p>
        </p:txBody>
      </p:sp>
    </p:spTree>
    <p:extLst>
      <p:ext uri="{BB962C8B-B14F-4D97-AF65-F5344CB8AC3E}">
        <p14:creationId xmlns:p14="http://schemas.microsoft.com/office/powerpoint/2010/main" val="17642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15240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-7050" r="229" b="7050"/>
          <a:stretch/>
        </p:blipFill>
        <p:spPr>
          <a:xfrm>
            <a:off x="-22657" y="-512501"/>
            <a:ext cx="5585026" cy="7446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/>
          <a:stretch/>
        </p:blipFill>
        <p:spPr>
          <a:xfrm>
            <a:off x="8876663" y="0"/>
            <a:ext cx="2778748" cy="4028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32" y="0"/>
            <a:ext cx="316316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663" y="2186567"/>
            <a:ext cx="2778748" cy="467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7450" y="379968"/>
            <a:ext cx="595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Работа отделений ОРВИ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70" y="98611"/>
            <a:ext cx="8914902" cy="139849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«Павильоне здоровья» с 11.05.2021 по 01.10.2021 г.</a:t>
            </a:r>
            <a:br>
              <a:rPr lang="ru-RU" sz="2400" dirty="0" smtClean="0"/>
            </a:br>
            <a:r>
              <a:rPr lang="ru-RU" sz="2400" dirty="0" smtClean="0"/>
              <a:t>прошли диспансеризацию 6177 человек, </a:t>
            </a:r>
            <a:br>
              <a:rPr lang="ru-RU" sz="2400" dirty="0" smtClean="0"/>
            </a:br>
            <a:r>
              <a:rPr lang="ru-RU" sz="2400" dirty="0" smtClean="0"/>
              <a:t> вакцинацию от </a:t>
            </a:r>
            <a:r>
              <a:rPr lang="en-US" sz="2400" dirty="0" smtClean="0"/>
              <a:t>COVID</a:t>
            </a:r>
            <a:r>
              <a:rPr lang="ru-RU" sz="2400" dirty="0" smtClean="0"/>
              <a:t>-19 </a:t>
            </a:r>
            <a:r>
              <a:rPr lang="en-US" sz="2400" dirty="0" smtClean="0"/>
              <a:t>V</a:t>
            </a:r>
            <a:r>
              <a:rPr lang="ru-RU" sz="2400" dirty="0" smtClean="0"/>
              <a:t>1 – 18038, </a:t>
            </a:r>
            <a:r>
              <a:rPr lang="en-US" sz="2400" dirty="0" smtClean="0"/>
              <a:t>V</a:t>
            </a:r>
            <a:r>
              <a:rPr lang="ru-RU" sz="2400" dirty="0" smtClean="0"/>
              <a:t> 2- 16112 человек.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62" y="1309248"/>
            <a:ext cx="7082118" cy="53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Проводилась вакцинация от гриппа </a:t>
            </a:r>
            <a:br>
              <a:rPr lang="ru-RU" dirty="0" smtClean="0"/>
            </a:br>
            <a:r>
              <a:rPr lang="ru-RU" dirty="0" smtClean="0"/>
              <a:t>у станции м. «</a:t>
            </a:r>
            <a:r>
              <a:rPr lang="ru-RU" dirty="0" err="1" smtClean="0"/>
              <a:t>Некрасовка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23" y="1930400"/>
            <a:ext cx="6530290" cy="489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="" xmlns:a16="http://schemas.microsoft.com/office/drawing/2014/main" id="{8C044FF5-E3BE-4002-B9A8-A68C4D4A17C2}"/>
              </a:ext>
            </a:extLst>
          </p:cNvPr>
          <p:cNvGrpSpPr/>
          <p:nvPr/>
        </p:nvGrpSpPr>
        <p:grpSpPr>
          <a:xfrm flipH="1" flipV="1">
            <a:off x="1518082" y="-4906"/>
            <a:ext cx="6553925" cy="602589"/>
            <a:chOff x="3254046" y="4745829"/>
            <a:chExt cx="8934778" cy="1817442"/>
          </a:xfrm>
          <a:solidFill>
            <a:srgbClr val="48BED8"/>
          </a:solidFill>
        </p:grpSpPr>
        <p:sp>
          <p:nvSpPr>
            <p:cNvPr id="26" name="Rectangle 3">
              <a:extLst>
                <a:ext uri="{FF2B5EF4-FFF2-40B4-BE49-F238E27FC236}">
                  <a16:creationId xmlns="" xmlns:a16="http://schemas.microsoft.com/office/drawing/2014/main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="" xmlns:a16="http://schemas.microsoft.com/office/drawing/2014/main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86320">
                <a:defRPr/>
              </a:pPr>
              <a:endParaRPr lang="en-US" sz="1154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672535" y="1019"/>
          <a:ext cx="1019" cy="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Слайд think-cell" r:id="rId4" imgW="180" imgH="180" progId="TCLayout.ActiveDocument.1">
                  <p:embed/>
                </p:oleObj>
              </mc:Choice>
              <mc:Fallback>
                <p:oleObj name="Слайд think-cell" r:id="rId4" imgW="180" imgH="18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2535" y="1019"/>
                        <a:ext cx="1019" cy="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517502" y="6500683"/>
            <a:ext cx="9150499" cy="357319"/>
          </a:xfrm>
          <a:prstGeom prst="rect">
            <a:avLst/>
          </a:prstGeom>
          <a:solidFill>
            <a:srgbClr val="48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 bwMode="gray">
          <a:xfrm>
            <a:off x="1903945" y="6608797"/>
            <a:ext cx="619768" cy="21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13" dirty="0">
                <a:solidFill>
                  <a:schemeClr val="bg1"/>
                </a:solidFill>
                <a:latin typeface="+mn-lt"/>
              </a:rPr>
              <a:t>Департамент здравоохранения города Москвы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769" y1="32272" x2="32308" y2="45445"/>
                        <a14:foregroundMark x1="66703" y1="31723" x2="66703" y2="46323"/>
                        <a14:foregroundMark x1="66923" y1="66850" x2="53736" y2="68277"/>
                        <a14:foregroundMark x1="43297" y1="70033" x2="34505" y2="62898"/>
                        <a14:foregroundMark x1="50659" y1="56751" x2="49780" y2="56202"/>
                        <a14:foregroundMark x1="68901" y1="55653" x2="64945" y2="61800"/>
                        <a14:foregroundMark x1="29451" y1="53677" x2="69780" y2="62898"/>
                        <a14:foregroundMark x1="35055" y1="26015" x2="67253" y2="24698"/>
                        <a14:foregroundMark x1="70000" y1="30296" x2="70000" y2="57300"/>
                        <a14:foregroundMark x1="29231" y1="28321" x2="30330" y2="60154"/>
                        <a14:foregroundMark x1="28571" y1="59824" x2="50659" y2="73655"/>
                        <a14:foregroundMark x1="68901" y1="71131" x2="50000" y2="70801"/>
                        <a14:foregroundMark x1="53956" y1="63776" x2="46923" y2="52799"/>
                        <a14:foregroundMark x1="51978" y1="66850" x2="49780" y2="62678"/>
                        <a14:foregroundMark x1="29780" y1="26894" x2="34835" y2="25467"/>
                        <a14:foregroundMark x1="70879" y1="27442" x2="61648" y2="25796"/>
                        <a14:foregroundMark x1="68132" y1="54775" x2="66703" y2="50274"/>
                        <a14:foregroundMark x1="70879" y1="66081" x2="68901" y2="68606"/>
                        <a14:foregroundMark x1="36813" y1="62130" x2="32857" y2="56422"/>
                        <a14:foregroundMark x1="29780" y1="62898" x2="29780" y2="68277"/>
                        <a14:foregroundMark x1="40769" y1="72009" x2="31978" y2="70033"/>
                        <a14:foregroundMark x1="45824" y1="66850" x2="41538" y2="60922"/>
                        <a14:foregroundMark x1="49231" y1="29418" x2="33736" y2="31394"/>
                        <a14:foregroundMark x1="46813" y1="51592" x2="46813" y2="51592"/>
                        <a14:foregroundMark x1="46593" y1="50604" x2="48462" y2="40724"/>
                        <a14:foregroundMark x1="50659" y1="45884" x2="50879" y2="46981"/>
                        <a14:foregroundMark x1="50659" y1="53458" x2="53187" y2="48408"/>
                        <a14:foregroundMark x1="62308" y1="42920" x2="61538" y2="36004"/>
                        <a14:foregroundMark x1="44396" y1="34468" x2="37473" y2="41932"/>
                        <a14:foregroundMark x1="56703" y1="28760" x2="46923" y2="32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591" y="6508073"/>
            <a:ext cx="413220" cy="41367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8675567" y="6618727"/>
            <a:ext cx="2149942" cy="165127"/>
          </a:xfrm>
          <a:prstGeom prst="rect">
            <a:avLst/>
          </a:prstGeom>
        </p:spPr>
        <p:txBody>
          <a:bodyPr wrap="square" tIns="23091" bIns="23091">
            <a:spAutoFit/>
          </a:bodyPr>
          <a:lstStyle/>
          <a:p>
            <a:r>
              <a:rPr lang="ru-RU" sz="770" dirty="0">
                <a:solidFill>
                  <a:schemeClr val="bg1"/>
                </a:solidFill>
              </a:rPr>
              <a:t>Новый московский стандарт поликлиники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065" y1="12717" x2="51613" y2="21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498" y="6597725"/>
            <a:ext cx="230109" cy="214027"/>
          </a:xfrm>
          <a:prstGeom prst="rect">
            <a:avLst/>
          </a:prstGeom>
        </p:spPr>
      </p:pic>
      <p:sp>
        <p:nvSpPr>
          <p:cNvPr id="54" name="Прямоугольник 31">
            <a:extLst>
              <a:ext uri="{FF2B5EF4-FFF2-40B4-BE49-F238E27FC236}">
                <a16:creationId xmlns="" xmlns:a16="http://schemas.microsoft.com/office/drawing/2014/main" id="{27DED578-B753-4908-AB1F-2780AD628A51}"/>
              </a:ext>
            </a:extLst>
          </p:cNvPr>
          <p:cNvSpPr/>
          <p:nvPr/>
        </p:nvSpPr>
        <p:spPr>
          <a:xfrm>
            <a:off x="1432408" y="180975"/>
            <a:ext cx="6043098" cy="265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077">
              <a:lnSpc>
                <a:spcPct val="107000"/>
              </a:lnSpc>
              <a:spcBef>
                <a:spcPts val="192"/>
              </a:spcBef>
              <a:defRPr/>
            </a:pPr>
            <a:r>
              <a:rPr lang="ru-RU" sz="1155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Завершается капитальный ремонт в филиале № 4</a:t>
            </a:r>
            <a:endParaRPr lang="ru-RU" sz="1155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A8C5ED-B493-4E4F-9881-54C68BE2762E}"/>
              </a:ext>
            </a:extLst>
          </p:cNvPr>
          <p:cNvSpPr txBox="1"/>
          <p:nvPr/>
        </p:nvSpPr>
        <p:spPr>
          <a:xfrm>
            <a:off x="8018784" y="3295754"/>
            <a:ext cx="1378904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5" dirty="0"/>
              <a:t>Фото поликлиники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605073"/>
            <a:ext cx="5367867" cy="4025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0" y="3476946"/>
            <a:ext cx="4433949" cy="3325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3704" r="-762" b="-3704"/>
          <a:stretch/>
        </p:blipFill>
        <p:spPr>
          <a:xfrm>
            <a:off x="4596447" y="3647158"/>
            <a:ext cx="2902910" cy="3310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" y="3667127"/>
            <a:ext cx="4254500" cy="3190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51" y="528461"/>
            <a:ext cx="4767835" cy="357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78" y="2424271"/>
            <a:ext cx="11146662" cy="498598"/>
          </a:xfrm>
        </p:spPr>
        <p:txBody>
          <a:bodyPr/>
          <a:lstStyle/>
          <a:p>
            <a:pPr algn="ctr"/>
            <a:r>
              <a:rPr lang="ru-RU" sz="3600" b="1" dirty="0"/>
              <a:t>СПАСИБО ЗА ВНИМАНИЕ!</a:t>
            </a:r>
          </a:p>
        </p:txBody>
      </p:sp>
      <p:pic>
        <p:nvPicPr>
          <p:cNvPr id="3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09" y="3208715"/>
            <a:ext cx="4832741" cy="31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1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542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Прикрепленное взрослое население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района «НЕКРАСОВКА» 2021 </a:t>
            </a:r>
            <a:r>
              <a:rPr lang="ru-RU" sz="3600" b="1" dirty="0"/>
              <a:t>год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="" xmlns:a16="http://schemas.microsoft.com/office/drawing/2014/main" id="{7D29C998-3224-1E41-AE53-8E24630DA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34872"/>
              </p:ext>
            </p:extLst>
          </p:nvPr>
        </p:nvGraphicFramePr>
        <p:xfrm>
          <a:off x="0" y="1261642"/>
          <a:ext cx="4201610" cy="559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5" y="6273886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17">
            <a:extLst>
              <a:ext uri="{FF2B5EF4-FFF2-40B4-BE49-F238E27FC236}">
                <a16:creationId xmlns="" xmlns:a16="http://schemas.microsoft.com/office/drawing/2014/main" id="{BD2E3D21-A299-A142-AB41-788637860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761462"/>
              </p:ext>
            </p:extLst>
          </p:nvPr>
        </p:nvGraphicFramePr>
        <p:xfrm>
          <a:off x="3995195" y="1261642"/>
          <a:ext cx="4201610" cy="559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17">
            <a:extLst>
              <a:ext uri="{FF2B5EF4-FFF2-40B4-BE49-F238E27FC236}">
                <a16:creationId xmlns="" xmlns:a16="http://schemas.microsoft.com/office/drawing/2014/main" id="{5C86B07F-5A81-6543-B54F-30E9A687D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947038"/>
              </p:ext>
            </p:extLst>
          </p:nvPr>
        </p:nvGraphicFramePr>
        <p:xfrm>
          <a:off x="7990390" y="1261642"/>
          <a:ext cx="4201610" cy="557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Стрелка вверх 3"/>
          <p:cNvSpPr/>
          <p:nvPr/>
        </p:nvSpPr>
        <p:spPr>
          <a:xfrm>
            <a:off x="2895598" y="4747161"/>
            <a:ext cx="2420472" cy="2088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Прирост 11433, из них дети 2283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5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" y="258645"/>
            <a:ext cx="12192001" cy="7856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Педиатрическое отделение филиала №5 ГП № 23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FC6651F-C0E6-D142-AA1D-9C55CAE2A62D}"/>
              </a:ext>
            </a:extLst>
          </p:cNvPr>
          <p:cNvGrpSpPr/>
          <p:nvPr/>
        </p:nvGrpSpPr>
        <p:grpSpPr>
          <a:xfrm>
            <a:off x="155501" y="1123556"/>
            <a:ext cx="11880997" cy="3126063"/>
            <a:chOff x="0" y="1131676"/>
            <a:chExt cx="11880997" cy="3126063"/>
          </a:xfrm>
        </p:grpSpPr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5EBC7A33-2936-E645-92CC-C38108474393}"/>
                </a:ext>
              </a:extLst>
            </p:cNvPr>
            <p:cNvSpPr/>
            <p:nvPr/>
          </p:nvSpPr>
          <p:spPr>
            <a:xfrm>
              <a:off x="0" y="1131677"/>
              <a:ext cx="6179776" cy="1746647"/>
            </a:xfrm>
            <a:custGeom>
              <a:avLst/>
              <a:gdLst>
                <a:gd name="connsiteX0" fmla="*/ 0 w 6179776"/>
                <a:gd name="connsiteY0" fmla="*/ 0 h 1746647"/>
                <a:gd name="connsiteX1" fmla="*/ 6179776 w 6179776"/>
                <a:gd name="connsiteY1" fmla="*/ 0 h 1746647"/>
                <a:gd name="connsiteX2" fmla="*/ 6179776 w 6179776"/>
                <a:gd name="connsiteY2" fmla="*/ 1746647 h 1746647"/>
                <a:gd name="connsiteX3" fmla="*/ 0 w 6179776"/>
                <a:gd name="connsiteY3" fmla="*/ 1746647 h 1746647"/>
                <a:gd name="connsiteX4" fmla="*/ 0 w 6179776"/>
                <a:gd name="connsiteY4" fmla="*/ 0 h 17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9776" h="1746647">
                  <a:moveTo>
                    <a:pt x="0" y="0"/>
                  </a:moveTo>
                  <a:lnTo>
                    <a:pt x="6179776" y="0"/>
                  </a:lnTo>
                  <a:lnTo>
                    <a:pt x="6179776" y="1746647"/>
                  </a:lnTo>
                  <a:lnTo>
                    <a:pt x="0" y="1746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Прикрепление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Прикреплено детей на конец 2020 г.- 19 586 чел.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Прикреплено </a:t>
              </a:r>
              <a:r>
                <a:rPr lang="ru-RU" sz="1600" dirty="0"/>
                <a:t>детей</a:t>
              </a:r>
              <a:r>
                <a:rPr lang="ru-RU" sz="1600" kern="1200" dirty="0"/>
                <a:t> на </a:t>
              </a:r>
              <a:r>
                <a:rPr lang="ru-RU" sz="1600" dirty="0"/>
                <a:t>конец</a:t>
              </a:r>
              <a:r>
                <a:rPr lang="ru-RU" sz="1600" kern="1200" dirty="0"/>
                <a:t> 2021 г.- </a:t>
              </a:r>
              <a:r>
                <a:rPr lang="ru-RU" sz="1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21 869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kern="1200" dirty="0"/>
                <a:t>чел.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Прирост составляет  2 283 чел.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8A7CFABD-A629-6B42-9202-32E2B2C4C090}"/>
                </a:ext>
              </a:extLst>
            </p:cNvPr>
            <p:cNvSpPr/>
            <p:nvPr/>
          </p:nvSpPr>
          <p:spPr>
            <a:xfrm>
              <a:off x="97939" y="1259551"/>
              <a:ext cx="962386" cy="1018793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3920" r="139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2B16375B-9D67-D643-910F-3B133D8EB312}"/>
                </a:ext>
              </a:extLst>
            </p:cNvPr>
            <p:cNvSpPr/>
            <p:nvPr/>
          </p:nvSpPr>
          <p:spPr>
            <a:xfrm>
              <a:off x="6291727" y="1131676"/>
              <a:ext cx="5589270" cy="1746647"/>
            </a:xfrm>
            <a:custGeom>
              <a:avLst/>
              <a:gdLst>
                <a:gd name="connsiteX0" fmla="*/ 0 w 5357539"/>
                <a:gd name="connsiteY0" fmla="*/ 0 h 1746647"/>
                <a:gd name="connsiteX1" fmla="*/ 5357539 w 5357539"/>
                <a:gd name="connsiteY1" fmla="*/ 0 h 1746647"/>
                <a:gd name="connsiteX2" fmla="*/ 5357539 w 5357539"/>
                <a:gd name="connsiteY2" fmla="*/ 1746647 h 1746647"/>
                <a:gd name="connsiteX3" fmla="*/ 0 w 5357539"/>
                <a:gd name="connsiteY3" fmla="*/ 1746647 h 1746647"/>
                <a:gd name="connsiteX4" fmla="*/ 0 w 5357539"/>
                <a:gd name="connsiteY4" fmla="*/ 0 h 17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539" h="1746647">
                  <a:moveTo>
                    <a:pt x="0" y="0"/>
                  </a:moveTo>
                  <a:lnTo>
                    <a:pt x="5357539" y="0"/>
                  </a:lnTo>
                  <a:lnTo>
                    <a:pt x="5357539" y="1746647"/>
                  </a:lnTo>
                  <a:lnTo>
                    <a:pt x="0" y="1746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Штаты и физические</a:t>
              </a:r>
              <a:r>
                <a:rPr lang="ru-RU" sz="2100" kern="1200" baseline="0" dirty="0"/>
                <a:t> лица</a:t>
              </a:r>
              <a:endParaRPr lang="ru-RU" sz="21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 Врач- педиатр участковый </a:t>
              </a:r>
              <a:r>
                <a:rPr lang="ru-RU" sz="1600" kern="1200" dirty="0" smtClean="0"/>
                <a:t>19 ставок </a:t>
              </a:r>
              <a:r>
                <a:rPr lang="ru-RU" sz="1600" kern="1200" dirty="0"/>
                <a:t>по штату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 </a:t>
              </a:r>
              <a:r>
                <a:rPr lang="ru-RU" sz="1600" kern="1200" dirty="0" smtClean="0"/>
                <a:t>Занято 19 ставок</a:t>
              </a:r>
              <a:endParaRPr lang="ru-RU" sz="1600" kern="120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id="{0BC74174-2476-B349-8A28-EAE4D09A9DC8}"/>
                </a:ext>
              </a:extLst>
            </p:cNvPr>
            <p:cNvSpPr/>
            <p:nvPr/>
          </p:nvSpPr>
          <p:spPr>
            <a:xfrm>
              <a:off x="6291727" y="3013306"/>
              <a:ext cx="5589270" cy="1244433"/>
            </a:xfrm>
            <a:custGeom>
              <a:avLst/>
              <a:gdLst>
                <a:gd name="connsiteX0" fmla="*/ 0 w 5589270"/>
                <a:gd name="connsiteY0" fmla="*/ 0 h 1244433"/>
                <a:gd name="connsiteX1" fmla="*/ 5589270 w 5589270"/>
                <a:gd name="connsiteY1" fmla="*/ 0 h 1244433"/>
                <a:gd name="connsiteX2" fmla="*/ 5589270 w 5589270"/>
                <a:gd name="connsiteY2" fmla="*/ 1244433 h 1244433"/>
                <a:gd name="connsiteX3" fmla="*/ 0 w 5589270"/>
                <a:gd name="connsiteY3" fmla="*/ 1244433 h 1244433"/>
                <a:gd name="connsiteX4" fmla="*/ 0 w 5589270"/>
                <a:gd name="connsiteY4" fmla="*/ 0 h 124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9270" h="1244433">
                  <a:moveTo>
                    <a:pt x="0" y="0"/>
                  </a:moveTo>
                  <a:lnTo>
                    <a:pt x="5589270" y="0"/>
                  </a:lnTo>
                  <a:lnTo>
                    <a:pt x="5589270" y="1244433"/>
                  </a:lnTo>
                  <a:lnTo>
                    <a:pt x="0" y="1244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	</a:t>
              </a:r>
              <a:r>
                <a:rPr lang="ru-RU" sz="2100" kern="1200" dirty="0" smtClean="0"/>
                <a:t>19 </a:t>
              </a:r>
              <a:r>
                <a:rPr lang="ru-RU" sz="2100" kern="1200" dirty="0"/>
                <a:t>врачебных участков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888FB414-DDE7-9547-A765-5C305443FE00}"/>
                </a:ext>
              </a:extLst>
            </p:cNvPr>
            <p:cNvSpPr/>
            <p:nvPr/>
          </p:nvSpPr>
          <p:spPr>
            <a:xfrm>
              <a:off x="6657617" y="3252798"/>
              <a:ext cx="888954" cy="833011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77" b="177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5" y="6273886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16B6DC47-A7C7-49A1-8C01-C65BE76A4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989952"/>
              </p:ext>
            </p:extLst>
          </p:nvPr>
        </p:nvGraphicFramePr>
        <p:xfrm>
          <a:off x="1304031" y="3336176"/>
          <a:ext cx="3667464" cy="297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52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7856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Женская консультация филиала №5 ГП № 23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FC6651F-C0E6-D142-AA1D-9C55CAE2A62D}"/>
              </a:ext>
            </a:extLst>
          </p:cNvPr>
          <p:cNvGrpSpPr/>
          <p:nvPr/>
        </p:nvGrpSpPr>
        <p:grpSpPr>
          <a:xfrm>
            <a:off x="0" y="1239782"/>
            <a:ext cx="12192001" cy="5140432"/>
            <a:chOff x="0" y="1239782"/>
            <a:chExt cx="12192001" cy="5140432"/>
          </a:xfrm>
        </p:grpSpPr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5EBC7A33-2936-E645-92CC-C38108474393}"/>
                </a:ext>
              </a:extLst>
            </p:cNvPr>
            <p:cNvSpPr/>
            <p:nvPr/>
          </p:nvSpPr>
          <p:spPr>
            <a:xfrm>
              <a:off x="0" y="1239782"/>
              <a:ext cx="6179776" cy="1746647"/>
            </a:xfrm>
            <a:custGeom>
              <a:avLst/>
              <a:gdLst>
                <a:gd name="connsiteX0" fmla="*/ 0 w 6179776"/>
                <a:gd name="connsiteY0" fmla="*/ 0 h 1746647"/>
                <a:gd name="connsiteX1" fmla="*/ 6179776 w 6179776"/>
                <a:gd name="connsiteY1" fmla="*/ 0 h 1746647"/>
                <a:gd name="connsiteX2" fmla="*/ 6179776 w 6179776"/>
                <a:gd name="connsiteY2" fmla="*/ 1746647 h 1746647"/>
                <a:gd name="connsiteX3" fmla="*/ 0 w 6179776"/>
                <a:gd name="connsiteY3" fmla="*/ 1746647 h 1746647"/>
                <a:gd name="connsiteX4" fmla="*/ 0 w 6179776"/>
                <a:gd name="connsiteY4" fmla="*/ 0 h 17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9776" h="1746647">
                  <a:moveTo>
                    <a:pt x="0" y="0"/>
                  </a:moveTo>
                  <a:lnTo>
                    <a:pt x="6179776" y="0"/>
                  </a:lnTo>
                  <a:lnTo>
                    <a:pt x="6179776" y="1746647"/>
                  </a:lnTo>
                  <a:lnTo>
                    <a:pt x="0" y="1746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Прикрепление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Прикреплено женщин на конец 2020 г.- 30 470 чел.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Прикреплено женщин на </a:t>
              </a:r>
              <a:r>
                <a:rPr lang="ru-RU" sz="1600" dirty="0"/>
                <a:t>конец</a:t>
              </a:r>
              <a:r>
                <a:rPr lang="ru-RU" sz="1600" kern="1200" dirty="0"/>
                <a:t> 2021 г.- </a:t>
              </a:r>
              <a:r>
                <a:rPr lang="ru-RU" sz="1600" dirty="0"/>
                <a:t>36 011</a:t>
              </a:r>
              <a:r>
                <a:rPr lang="ru-RU" sz="1600" kern="1200" dirty="0"/>
                <a:t> чел.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Прирост составляет  5 541 чел.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8A7CFABD-A629-6B42-9202-32E2B2C4C090}"/>
                </a:ext>
              </a:extLst>
            </p:cNvPr>
            <p:cNvSpPr/>
            <p:nvPr/>
          </p:nvSpPr>
          <p:spPr>
            <a:xfrm>
              <a:off x="97939" y="1259551"/>
              <a:ext cx="962386" cy="1018793"/>
            </a:xfrm>
            <a:prstGeom prst="rect">
              <a:avLst/>
            </a:prstGeom>
            <a:blipFill dpi="0"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3920" r="1392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>
              <a:extLst>
                <a:ext uri="{FF2B5EF4-FFF2-40B4-BE49-F238E27FC236}">
                  <a16:creationId xmlns="" xmlns:a16="http://schemas.microsoft.com/office/drawing/2014/main" id="{9F48D609-21AB-C441-B503-D0CB1BBDA2B7}"/>
                </a:ext>
              </a:extLst>
            </p:cNvPr>
            <p:cNvSpPr/>
            <p:nvPr/>
          </p:nvSpPr>
          <p:spPr>
            <a:xfrm>
              <a:off x="6602730" y="1239782"/>
              <a:ext cx="5589270" cy="1746647"/>
            </a:xfrm>
            <a:custGeom>
              <a:avLst/>
              <a:gdLst>
                <a:gd name="connsiteX0" fmla="*/ 0 w 5589270"/>
                <a:gd name="connsiteY0" fmla="*/ 0 h 1746647"/>
                <a:gd name="connsiteX1" fmla="*/ 5589270 w 5589270"/>
                <a:gd name="connsiteY1" fmla="*/ 0 h 1746647"/>
                <a:gd name="connsiteX2" fmla="*/ 5589270 w 5589270"/>
                <a:gd name="connsiteY2" fmla="*/ 1746647 h 1746647"/>
                <a:gd name="connsiteX3" fmla="*/ 0 w 5589270"/>
                <a:gd name="connsiteY3" fmla="*/ 1746647 h 1746647"/>
                <a:gd name="connsiteX4" fmla="*/ 0 w 5589270"/>
                <a:gd name="connsiteY4" fmla="*/ 0 h 17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9270" h="1746647">
                  <a:moveTo>
                    <a:pt x="0" y="0"/>
                  </a:moveTo>
                  <a:lnTo>
                    <a:pt x="5589270" y="0"/>
                  </a:lnTo>
                  <a:lnTo>
                    <a:pt x="5589270" y="1746647"/>
                  </a:lnTo>
                  <a:lnTo>
                    <a:pt x="0" y="1746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Мощность (посещений в смену)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Проектная мощность - 80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Фактическая мощность - 154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C3107714-6DCF-5E4B-9961-88545A048212}"/>
                </a:ext>
              </a:extLst>
            </p:cNvPr>
            <p:cNvSpPr/>
            <p:nvPr/>
          </p:nvSpPr>
          <p:spPr>
            <a:xfrm>
              <a:off x="6644993" y="1262860"/>
              <a:ext cx="1023421" cy="974961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5403" b="15403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>
              <a:extLst>
                <a:ext uri="{FF2B5EF4-FFF2-40B4-BE49-F238E27FC236}">
                  <a16:creationId xmlns="" xmlns:a16="http://schemas.microsoft.com/office/drawing/2014/main" id="{9D53B290-7D72-7B45-ACF1-B9448375AC2A}"/>
                </a:ext>
              </a:extLst>
            </p:cNvPr>
            <p:cNvSpPr/>
            <p:nvPr/>
          </p:nvSpPr>
          <p:spPr>
            <a:xfrm>
              <a:off x="0" y="3186324"/>
              <a:ext cx="6179776" cy="1746647"/>
            </a:xfrm>
            <a:custGeom>
              <a:avLst/>
              <a:gdLst>
                <a:gd name="connsiteX0" fmla="*/ 0 w 5899251"/>
                <a:gd name="connsiteY0" fmla="*/ 0 h 1746647"/>
                <a:gd name="connsiteX1" fmla="*/ 5899251 w 5899251"/>
                <a:gd name="connsiteY1" fmla="*/ 0 h 1746647"/>
                <a:gd name="connsiteX2" fmla="*/ 5899251 w 5899251"/>
                <a:gd name="connsiteY2" fmla="*/ 1746647 h 1746647"/>
                <a:gd name="connsiteX3" fmla="*/ 0 w 5899251"/>
                <a:gd name="connsiteY3" fmla="*/ 1746647 h 1746647"/>
                <a:gd name="connsiteX4" fmla="*/ 0 w 5899251"/>
                <a:gd name="connsiteY4" fmla="*/ 0 h 17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9251" h="1746647">
                  <a:moveTo>
                    <a:pt x="0" y="0"/>
                  </a:moveTo>
                  <a:lnTo>
                    <a:pt x="5899251" y="0"/>
                  </a:lnTo>
                  <a:lnTo>
                    <a:pt x="5899251" y="1746647"/>
                  </a:lnTo>
                  <a:lnTo>
                    <a:pt x="0" y="1746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Количество беременных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На учете беременных на конец 2020</a:t>
              </a:r>
              <a:r>
                <a:rPr lang="en-US" sz="1600" kern="1200" dirty="0"/>
                <a:t> </a:t>
              </a:r>
              <a:r>
                <a:rPr lang="ru-RU" sz="1600" kern="1200" dirty="0"/>
                <a:t>г. - 857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На учете беременных на </a:t>
              </a:r>
              <a:r>
                <a:rPr lang="ru-RU" sz="1600" dirty="0"/>
                <a:t>конец</a:t>
              </a:r>
              <a:r>
                <a:rPr lang="ru-RU" sz="1600" kern="1200" dirty="0"/>
                <a:t> 2021</a:t>
              </a:r>
              <a:r>
                <a:rPr lang="en-US" sz="1600" kern="1200" dirty="0"/>
                <a:t> </a:t>
              </a:r>
              <a:r>
                <a:rPr lang="ru-RU" sz="1600" kern="1200" dirty="0"/>
                <a:t>г. – 837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Количество беременных на 1 участке врача – 120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33356915-C9BD-DA41-9349-FC42802C4960}"/>
                </a:ext>
              </a:extLst>
            </p:cNvPr>
            <p:cNvSpPr/>
            <p:nvPr/>
          </p:nvSpPr>
          <p:spPr>
            <a:xfrm>
              <a:off x="126977" y="3199332"/>
              <a:ext cx="933348" cy="1263244"/>
            </a:xfrm>
            <a:prstGeom prst="rect">
              <a:avLst/>
            </a:prstGeom>
            <a:blipFill dpi="0" rotWithShape="1"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8339" b="833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2B16375B-9D67-D643-910F-3B133D8EB312}"/>
                </a:ext>
              </a:extLst>
            </p:cNvPr>
            <p:cNvSpPr/>
            <p:nvPr/>
          </p:nvSpPr>
          <p:spPr>
            <a:xfrm>
              <a:off x="6602731" y="3186324"/>
              <a:ext cx="5589270" cy="1746647"/>
            </a:xfrm>
            <a:custGeom>
              <a:avLst/>
              <a:gdLst>
                <a:gd name="connsiteX0" fmla="*/ 0 w 5357539"/>
                <a:gd name="connsiteY0" fmla="*/ 0 h 1746647"/>
                <a:gd name="connsiteX1" fmla="*/ 5357539 w 5357539"/>
                <a:gd name="connsiteY1" fmla="*/ 0 h 1746647"/>
                <a:gd name="connsiteX2" fmla="*/ 5357539 w 5357539"/>
                <a:gd name="connsiteY2" fmla="*/ 1746647 h 1746647"/>
                <a:gd name="connsiteX3" fmla="*/ 0 w 5357539"/>
                <a:gd name="connsiteY3" fmla="*/ 1746647 h 1746647"/>
                <a:gd name="connsiteX4" fmla="*/ 0 w 5357539"/>
                <a:gd name="connsiteY4" fmla="*/ 0 h 174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539" h="1746647">
                  <a:moveTo>
                    <a:pt x="0" y="0"/>
                  </a:moveTo>
                  <a:lnTo>
                    <a:pt x="5357539" y="0"/>
                  </a:lnTo>
                  <a:lnTo>
                    <a:pt x="5357539" y="1746647"/>
                  </a:lnTo>
                  <a:lnTo>
                    <a:pt x="0" y="1746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Штаты и физические</a:t>
              </a:r>
              <a:r>
                <a:rPr lang="ru-RU" sz="2100" kern="1200" baseline="0" dirty="0"/>
                <a:t> лица</a:t>
              </a:r>
              <a:endParaRPr lang="ru-RU" sz="21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 Акушерка: 6 сотрудников по штату 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600" kern="1200" dirty="0"/>
                <a:t> Врач</a:t>
              </a:r>
              <a:r>
                <a:rPr lang="ru-RU" sz="1600" kern="1200" baseline="0" dirty="0"/>
                <a:t> акушер-гинеколог: 8,5 сотрудников по штату</a:t>
              </a:r>
              <a:endParaRPr lang="ru-RU" sz="1600" kern="1200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0025665C-E191-2F44-BF94-05C4AFBB394F}"/>
                </a:ext>
              </a:extLst>
            </p:cNvPr>
            <p:cNvSpPr/>
            <p:nvPr/>
          </p:nvSpPr>
          <p:spPr>
            <a:xfrm>
              <a:off x="6701389" y="3234819"/>
              <a:ext cx="910631" cy="1227757"/>
            </a:xfrm>
            <a:prstGeom prst="rect">
              <a:avLst/>
            </a:prstGeom>
            <a:blipFill dpi="0"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7902" r="7902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>
              <a:extLst>
                <a:ext uri="{FF2B5EF4-FFF2-40B4-BE49-F238E27FC236}">
                  <a16:creationId xmlns="" xmlns:a16="http://schemas.microsoft.com/office/drawing/2014/main" id="{0BC74174-2476-B349-8A28-EAE4D09A9DC8}"/>
                </a:ext>
              </a:extLst>
            </p:cNvPr>
            <p:cNvSpPr/>
            <p:nvPr/>
          </p:nvSpPr>
          <p:spPr>
            <a:xfrm>
              <a:off x="3301365" y="5135781"/>
              <a:ext cx="5589270" cy="1244433"/>
            </a:xfrm>
            <a:custGeom>
              <a:avLst/>
              <a:gdLst>
                <a:gd name="connsiteX0" fmla="*/ 0 w 5589270"/>
                <a:gd name="connsiteY0" fmla="*/ 0 h 1244433"/>
                <a:gd name="connsiteX1" fmla="*/ 5589270 w 5589270"/>
                <a:gd name="connsiteY1" fmla="*/ 0 h 1244433"/>
                <a:gd name="connsiteX2" fmla="*/ 5589270 w 5589270"/>
                <a:gd name="connsiteY2" fmla="*/ 1244433 h 1244433"/>
                <a:gd name="connsiteX3" fmla="*/ 0 w 5589270"/>
                <a:gd name="connsiteY3" fmla="*/ 1244433 h 1244433"/>
                <a:gd name="connsiteX4" fmla="*/ 0 w 5589270"/>
                <a:gd name="connsiteY4" fmla="*/ 0 h 124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9270" h="1244433">
                  <a:moveTo>
                    <a:pt x="0" y="0"/>
                  </a:moveTo>
                  <a:lnTo>
                    <a:pt x="5589270" y="0"/>
                  </a:lnTo>
                  <a:lnTo>
                    <a:pt x="5589270" y="1244433"/>
                  </a:lnTo>
                  <a:lnTo>
                    <a:pt x="0" y="1244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3062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	</a:t>
              </a:r>
              <a:r>
                <a:rPr lang="ru-RU" sz="2100" kern="1200" dirty="0" smtClean="0"/>
                <a:t>8 </a:t>
              </a:r>
              <a:r>
                <a:rPr lang="ru-RU" sz="2100" kern="1200" dirty="0"/>
                <a:t>врачебных участков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888FB414-DDE7-9547-A765-5C305443FE00}"/>
                </a:ext>
              </a:extLst>
            </p:cNvPr>
            <p:cNvSpPr/>
            <p:nvPr/>
          </p:nvSpPr>
          <p:spPr>
            <a:xfrm>
              <a:off x="3490867" y="5254989"/>
              <a:ext cx="888954" cy="833011"/>
            </a:xfrm>
            <a:prstGeom prst="rect">
              <a:avLst/>
            </a:prstGeom>
            <a:blipFill dpi="0" rotWithShape="1"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77" b="177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5" y="6273886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5119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Обременения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284666" y="3931055"/>
            <a:ext cx="9622668" cy="452689"/>
            <a:chOff x="933716" y="3931055"/>
            <a:chExt cx="9622668" cy="45268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933716" y="3931056"/>
              <a:ext cx="2215166" cy="43643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ГП 23 филиал  3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702935" y="3947314"/>
              <a:ext cx="2215166" cy="43643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ГП 23 филиал 4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8341218" y="3931055"/>
              <a:ext cx="2215166" cy="43643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ГП 23 филиал 5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84666" y="972989"/>
            <a:ext cx="9622668" cy="545206"/>
            <a:chOff x="933716" y="972989"/>
            <a:chExt cx="9622668" cy="54520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33716" y="972989"/>
              <a:ext cx="2215166" cy="5452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ГП 23 ГЗ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702935" y="972990"/>
              <a:ext cx="2155065" cy="54520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ГП 23 филиал 1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341218" y="972990"/>
              <a:ext cx="2215166" cy="5452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ГП 23 филиал 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284666" y="2528490"/>
            <a:ext cx="9622668" cy="766295"/>
            <a:chOff x="933716" y="2528490"/>
            <a:chExt cx="9622668" cy="76629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33716" y="2528491"/>
              <a:ext cx="2215166" cy="7662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ЖК, МСЭ, АП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341218" y="2528490"/>
              <a:ext cx="2215166" cy="76629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ЖК, АП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702936" y="2528491"/>
              <a:ext cx="2215166" cy="76629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СП № 4, АП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306286" y="5368815"/>
            <a:ext cx="9579428" cy="803670"/>
            <a:chOff x="976956" y="5368815"/>
            <a:chExt cx="9579428" cy="80367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976956" y="5406191"/>
              <a:ext cx="2215166" cy="76629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ЖК, АП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738887" y="5389209"/>
              <a:ext cx="2215166" cy="76629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Капитальный ремонт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341218" y="5368815"/>
              <a:ext cx="2215166" cy="7866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АП</a:t>
              </a:r>
            </a:p>
          </p:txBody>
        </p:sp>
      </p:grpSp>
      <p:pic>
        <p:nvPicPr>
          <p:cNvPr id="26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5" y="6273886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048943" y="1518195"/>
            <a:ext cx="8094115" cy="1010296"/>
            <a:chOff x="1697993" y="1518195"/>
            <a:chExt cx="8094115" cy="1010296"/>
          </a:xfrm>
        </p:grpSpPr>
        <p:sp>
          <p:nvSpPr>
            <p:cNvPr id="12" name="Стрелка вниз 11"/>
            <p:cNvSpPr/>
            <p:nvPr/>
          </p:nvSpPr>
          <p:spPr>
            <a:xfrm>
              <a:off x="1697993" y="1527161"/>
              <a:ext cx="682581" cy="992364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низ 34"/>
            <p:cNvSpPr/>
            <p:nvPr/>
          </p:nvSpPr>
          <p:spPr>
            <a:xfrm>
              <a:off x="5403760" y="1518195"/>
              <a:ext cx="682581" cy="1001330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 вниз 35"/>
            <p:cNvSpPr/>
            <p:nvPr/>
          </p:nvSpPr>
          <p:spPr>
            <a:xfrm>
              <a:off x="9109527" y="1527161"/>
              <a:ext cx="682581" cy="1001330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32240" y="4367485"/>
            <a:ext cx="8127520" cy="1038706"/>
            <a:chOff x="1664588" y="4367485"/>
            <a:chExt cx="8127520" cy="1038706"/>
          </a:xfrm>
        </p:grpSpPr>
        <p:sp>
          <p:nvSpPr>
            <p:cNvPr id="37" name="Стрелка вниз 36"/>
            <p:cNvSpPr/>
            <p:nvPr/>
          </p:nvSpPr>
          <p:spPr>
            <a:xfrm>
              <a:off x="1664588" y="4367485"/>
              <a:ext cx="682581" cy="103870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низ 37"/>
            <p:cNvSpPr/>
            <p:nvPr/>
          </p:nvSpPr>
          <p:spPr>
            <a:xfrm>
              <a:off x="5469223" y="4387879"/>
              <a:ext cx="682581" cy="100133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>
              <a:off x="9109527" y="4367485"/>
              <a:ext cx="682581" cy="100133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891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759"/>
            <a:ext cx="121920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+mn-lt"/>
                <a:cs typeface="Times New Roman" pitchFamily="18" charset="0"/>
              </a:rPr>
              <a:t>Оснащение</a:t>
            </a:r>
            <a:r>
              <a:rPr lang="ru-RU" sz="3600" b="1" dirty="0">
                <a:latin typeface="+mn-lt"/>
                <a:cs typeface="Times New Roman" pitchFamily="18" charset="0"/>
              </a:rPr>
              <a:t> </a:t>
            </a:r>
            <a:r>
              <a:rPr lang="ru-RU" sz="3600" dirty="0">
                <a:latin typeface="+mn-lt"/>
                <a:cs typeface="Times New Roman" pitchFamily="18" charset="0"/>
              </a:rPr>
              <a:t>оборудованием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40922"/>
              </p:ext>
            </p:extLst>
          </p:nvPr>
        </p:nvGraphicFramePr>
        <p:xfrm>
          <a:off x="7315202" y="1182157"/>
          <a:ext cx="5537201" cy="269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5" y="6273886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714813282"/>
              </p:ext>
            </p:extLst>
          </p:nvPr>
        </p:nvGraphicFramePr>
        <p:xfrm>
          <a:off x="127000" y="609596"/>
          <a:ext cx="2142067" cy="369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103264143"/>
              </p:ext>
            </p:extLst>
          </p:nvPr>
        </p:nvGraphicFramePr>
        <p:xfrm>
          <a:off x="338666" y="4360334"/>
          <a:ext cx="6790267" cy="249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81" y="855131"/>
            <a:ext cx="5309786" cy="3200400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2245790" y="5677024"/>
            <a:ext cx="44975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789431" y="5677024"/>
            <a:ext cx="235795" cy="49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64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Рентгенологическое оборудование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35087" y="1252994"/>
            <a:ext cx="11843751" cy="3390927"/>
            <a:chOff x="135087" y="1252994"/>
            <a:chExt cx="11843751" cy="3390927"/>
          </a:xfrm>
        </p:grpSpPr>
        <p:sp>
          <p:nvSpPr>
            <p:cNvPr id="6" name="Полилиния 5"/>
            <p:cNvSpPr/>
            <p:nvPr/>
          </p:nvSpPr>
          <p:spPr>
            <a:xfrm>
              <a:off x="5913819" y="2324691"/>
              <a:ext cx="5033641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13039"/>
                  </a:lnTo>
                  <a:lnTo>
                    <a:pt x="5033641" y="913039"/>
                  </a:lnTo>
                  <a:lnTo>
                    <a:pt x="5033641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5913819" y="2324691"/>
              <a:ext cx="3096465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13039"/>
                  </a:lnTo>
                  <a:lnTo>
                    <a:pt x="3096465" y="913039"/>
                  </a:lnTo>
                  <a:lnTo>
                    <a:pt x="3096465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5913819" y="2324691"/>
              <a:ext cx="1055445" cy="10602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03855"/>
                  </a:lnTo>
                  <a:lnTo>
                    <a:pt x="1055445" y="903855"/>
                  </a:lnTo>
                  <a:lnTo>
                    <a:pt x="1055445" y="10602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970859" y="2324691"/>
              <a:ext cx="942959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42959" y="0"/>
                  </a:moveTo>
                  <a:lnTo>
                    <a:pt x="942959" y="913039"/>
                  </a:lnTo>
                  <a:lnTo>
                    <a:pt x="0" y="913039"/>
                  </a:lnTo>
                  <a:lnTo>
                    <a:pt x="0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967373" y="2324691"/>
              <a:ext cx="2946445" cy="1060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46445" y="0"/>
                  </a:moveTo>
                  <a:lnTo>
                    <a:pt x="2946445" y="903865"/>
                  </a:lnTo>
                  <a:lnTo>
                    <a:pt x="0" y="903865"/>
                  </a:lnTo>
                  <a:lnTo>
                    <a:pt x="0" y="10602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978942" y="2324691"/>
              <a:ext cx="4934876" cy="1060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34876" y="0"/>
                  </a:moveTo>
                  <a:lnTo>
                    <a:pt x="4934876" y="903865"/>
                  </a:lnTo>
                  <a:lnTo>
                    <a:pt x="0" y="903865"/>
                  </a:lnTo>
                  <a:lnTo>
                    <a:pt x="0" y="10602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11"/>
            <p:cNvSpPr/>
            <p:nvPr/>
          </p:nvSpPr>
          <p:spPr>
            <a:xfrm>
              <a:off x="5069963" y="125299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257487" y="1431142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Рентгенологический аппарат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35087" y="338490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22610" y="3563052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Цифровой</a:t>
              </a:r>
              <a:endParaRPr lang="ru-RU" sz="1300" kern="12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123518" y="338490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2311041" y="3563052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1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Аналоговый</a:t>
              </a:r>
              <a:endParaRPr lang="ru-RU" sz="1300" kern="1200" dirty="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127003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олилиния 31"/>
            <p:cNvSpPr/>
            <p:nvPr/>
          </p:nvSpPr>
          <p:spPr>
            <a:xfrm>
              <a:off x="4314527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2</a:t>
              </a: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Аналоговый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125409" y="338489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6312932" y="3563041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3</a:t>
              </a: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Цифровой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 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8166429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8353952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4 </a:t>
              </a: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Цифровой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0103604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10291128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5 </a:t>
              </a:r>
            </a:p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/>
                <a:t>Цифровой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</p:grpSp>
      <p:pic>
        <p:nvPicPr>
          <p:cNvPr id="28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4" y="6295948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олилиния 48"/>
          <p:cNvSpPr/>
          <p:nvPr/>
        </p:nvSpPr>
        <p:spPr>
          <a:xfrm>
            <a:off x="322609" y="5301330"/>
            <a:ext cx="1672655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/>
            <a:r>
              <a:rPr lang="ru-RU" sz="1300" dirty="0"/>
              <a:t>Исправно и используется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2305874" y="5301330"/>
            <a:ext cx="1692877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/>
              <a:t>Поставлен новый аппарат</a:t>
            </a:r>
            <a:r>
              <a:rPr lang="ru-RU" sz="1100" kern="1200" dirty="0"/>
              <a:t>. </a:t>
            </a:r>
            <a:r>
              <a:rPr lang="ru-RU" sz="900" kern="1200" dirty="0"/>
              <a:t>Подготовка к вводу в эксплуатацию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4314527" y="5306314"/>
            <a:ext cx="1810882" cy="577320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/>
              <a:t>Списан. Планируется капитальный ремонт.</a:t>
            </a:r>
            <a:endParaRPr lang="ru-RU" sz="1300" dirty="0"/>
          </a:p>
        </p:txBody>
      </p:sp>
      <p:sp>
        <p:nvSpPr>
          <p:cNvPr id="55" name="Полилиния 54"/>
          <p:cNvSpPr/>
          <p:nvPr/>
        </p:nvSpPr>
        <p:spPr>
          <a:xfrm>
            <a:off x="6312847" y="5301324"/>
            <a:ext cx="1687795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Исправно и используется</a:t>
            </a:r>
            <a:r>
              <a:rPr lang="ru-RU" sz="1300" kern="1200" dirty="0"/>
              <a:t> 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8353952" y="5306314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/>
              <a:t>Капитальный ремонт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здания</a:t>
            </a:r>
            <a:endParaRPr lang="ru-RU" sz="1300" kern="1200" dirty="0"/>
          </a:p>
        </p:txBody>
      </p:sp>
      <p:sp>
        <p:nvSpPr>
          <p:cNvPr id="59" name="Полилиния 58"/>
          <p:cNvSpPr/>
          <p:nvPr/>
        </p:nvSpPr>
        <p:spPr>
          <a:xfrm>
            <a:off x="10288052" y="5306314"/>
            <a:ext cx="1690786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Исправно и используется</a:t>
            </a:r>
            <a:r>
              <a:rPr lang="ru-RU" sz="1300" kern="1200" dirty="0"/>
              <a:t> </a:t>
            </a:r>
          </a:p>
        </p:txBody>
      </p:sp>
      <p:sp>
        <p:nvSpPr>
          <p:cNvPr id="61" name="Стрелка вниз 60"/>
          <p:cNvSpPr/>
          <p:nvPr/>
        </p:nvSpPr>
        <p:spPr>
          <a:xfrm>
            <a:off x="2916445" y="4634396"/>
            <a:ext cx="484632" cy="66657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4919242" y="4643569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8954261" y="4643569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10891129" y="4643569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924149" y="4634396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6914428" y="4643568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64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Флюорографическое оборудование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35087" y="1252994"/>
            <a:ext cx="11843751" cy="3390927"/>
            <a:chOff x="135087" y="1252994"/>
            <a:chExt cx="11843751" cy="3390927"/>
          </a:xfrm>
        </p:grpSpPr>
        <p:sp>
          <p:nvSpPr>
            <p:cNvPr id="6" name="Полилиния 5"/>
            <p:cNvSpPr/>
            <p:nvPr/>
          </p:nvSpPr>
          <p:spPr>
            <a:xfrm>
              <a:off x="5913819" y="2324691"/>
              <a:ext cx="5033641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13039"/>
                  </a:lnTo>
                  <a:lnTo>
                    <a:pt x="5033641" y="913039"/>
                  </a:lnTo>
                  <a:lnTo>
                    <a:pt x="5033641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5913819" y="2324691"/>
              <a:ext cx="3096465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13039"/>
                  </a:lnTo>
                  <a:lnTo>
                    <a:pt x="3096465" y="913039"/>
                  </a:lnTo>
                  <a:lnTo>
                    <a:pt x="3096465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5913819" y="2324691"/>
              <a:ext cx="1055445" cy="10602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03855"/>
                  </a:lnTo>
                  <a:lnTo>
                    <a:pt x="1055445" y="903855"/>
                  </a:lnTo>
                  <a:lnTo>
                    <a:pt x="1055445" y="10602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970859" y="2324691"/>
              <a:ext cx="942959" cy="1069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42959" y="0"/>
                  </a:moveTo>
                  <a:lnTo>
                    <a:pt x="942959" y="913039"/>
                  </a:lnTo>
                  <a:lnTo>
                    <a:pt x="0" y="913039"/>
                  </a:lnTo>
                  <a:lnTo>
                    <a:pt x="0" y="106938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967373" y="2324691"/>
              <a:ext cx="2946445" cy="1060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46445" y="0"/>
                  </a:moveTo>
                  <a:lnTo>
                    <a:pt x="2946445" y="903865"/>
                  </a:lnTo>
                  <a:lnTo>
                    <a:pt x="0" y="903865"/>
                  </a:lnTo>
                  <a:lnTo>
                    <a:pt x="0" y="10602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978942" y="2324691"/>
              <a:ext cx="4934876" cy="10602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34876" y="0"/>
                  </a:moveTo>
                  <a:lnTo>
                    <a:pt x="4934876" y="903865"/>
                  </a:lnTo>
                  <a:lnTo>
                    <a:pt x="0" y="903865"/>
                  </a:lnTo>
                  <a:lnTo>
                    <a:pt x="0" y="10602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11"/>
            <p:cNvSpPr/>
            <p:nvPr/>
          </p:nvSpPr>
          <p:spPr>
            <a:xfrm>
              <a:off x="5069963" y="125299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181600" y="1431142"/>
              <a:ext cx="1787663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/>
              <a:r>
                <a:rPr lang="ru-RU" sz="1400" dirty="0"/>
                <a:t>Флюорографический аппарат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35087" y="338490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22610" y="3563052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123518" y="338490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2311041" y="3563052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1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127003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олилиния 31"/>
            <p:cNvSpPr/>
            <p:nvPr/>
          </p:nvSpPr>
          <p:spPr>
            <a:xfrm>
              <a:off x="4314527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2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125409" y="3384894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Полилиния 33"/>
            <p:cNvSpPr/>
            <p:nvPr/>
          </p:nvSpPr>
          <p:spPr>
            <a:xfrm>
              <a:off x="6312932" y="3563041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3 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8166429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олилиния 35"/>
            <p:cNvSpPr/>
            <p:nvPr/>
          </p:nvSpPr>
          <p:spPr>
            <a:xfrm>
              <a:off x="8353952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4 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0103604" y="3394078"/>
              <a:ext cx="1687710" cy="10716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10291128" y="3572225"/>
              <a:ext cx="1687710" cy="1071696"/>
            </a:xfrm>
            <a:custGeom>
              <a:avLst/>
              <a:gdLst>
                <a:gd name="connsiteX0" fmla="*/ 0 w 1687710"/>
                <a:gd name="connsiteY0" fmla="*/ 107170 h 1071696"/>
                <a:gd name="connsiteX1" fmla="*/ 107170 w 1687710"/>
                <a:gd name="connsiteY1" fmla="*/ 0 h 1071696"/>
                <a:gd name="connsiteX2" fmla="*/ 1580540 w 1687710"/>
                <a:gd name="connsiteY2" fmla="*/ 0 h 1071696"/>
                <a:gd name="connsiteX3" fmla="*/ 1687710 w 1687710"/>
                <a:gd name="connsiteY3" fmla="*/ 107170 h 1071696"/>
                <a:gd name="connsiteX4" fmla="*/ 1687710 w 1687710"/>
                <a:gd name="connsiteY4" fmla="*/ 964526 h 1071696"/>
                <a:gd name="connsiteX5" fmla="*/ 1580540 w 1687710"/>
                <a:gd name="connsiteY5" fmla="*/ 1071696 h 1071696"/>
                <a:gd name="connsiteX6" fmla="*/ 107170 w 1687710"/>
                <a:gd name="connsiteY6" fmla="*/ 1071696 h 1071696"/>
                <a:gd name="connsiteX7" fmla="*/ 0 w 1687710"/>
                <a:gd name="connsiteY7" fmla="*/ 964526 h 1071696"/>
                <a:gd name="connsiteX8" fmla="*/ 0 w 1687710"/>
                <a:gd name="connsiteY8" fmla="*/ 107170 h 107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0" h="1071696">
                  <a:moveTo>
                    <a:pt x="0" y="107170"/>
                  </a:moveTo>
                  <a:cubicBezTo>
                    <a:pt x="0" y="47982"/>
                    <a:pt x="47982" y="0"/>
                    <a:pt x="107170" y="0"/>
                  </a:cubicBezTo>
                  <a:lnTo>
                    <a:pt x="1580540" y="0"/>
                  </a:lnTo>
                  <a:cubicBezTo>
                    <a:pt x="1639728" y="0"/>
                    <a:pt x="1687710" y="47982"/>
                    <a:pt x="1687710" y="107170"/>
                  </a:cubicBezTo>
                  <a:lnTo>
                    <a:pt x="1687710" y="964526"/>
                  </a:lnTo>
                  <a:cubicBezTo>
                    <a:pt x="1687710" y="1023714"/>
                    <a:pt x="1639728" y="1071696"/>
                    <a:pt x="1580540" y="1071696"/>
                  </a:cubicBezTo>
                  <a:lnTo>
                    <a:pt x="107170" y="1071696"/>
                  </a:lnTo>
                  <a:cubicBezTo>
                    <a:pt x="47982" y="1071696"/>
                    <a:pt x="0" y="1023714"/>
                    <a:pt x="0" y="964526"/>
                  </a:cubicBezTo>
                  <a:lnTo>
                    <a:pt x="0" y="10717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919" tIns="80919" rIns="80919" bIns="80919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/>
                <a:t>ГП 23 филиал 5 </a:t>
              </a:r>
            </a:p>
          </p:txBody>
        </p:sp>
      </p:grpSp>
      <p:pic>
        <p:nvPicPr>
          <p:cNvPr id="28" name="Picture 8" descr="C:\Users\Платные_услуги_519\Downloads\LogoGP23_1.png">
            <a:extLst>
              <a:ext uri="{FF2B5EF4-FFF2-40B4-BE49-F238E27FC236}">
                <a16:creationId xmlns="" xmlns:a16="http://schemas.microsoft.com/office/drawing/2014/main" id="{96DACAF0-B3E1-405A-9575-EAD7E1C4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244" y="6295948"/>
            <a:ext cx="861756" cy="5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олилиния 48"/>
          <p:cNvSpPr/>
          <p:nvPr/>
        </p:nvSpPr>
        <p:spPr>
          <a:xfrm>
            <a:off x="322610" y="5301330"/>
            <a:ext cx="1672655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/>
            <a:r>
              <a:rPr lang="ru-RU" sz="1300" dirty="0"/>
              <a:t>Исправно и используется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2311041" y="5301330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/>
            <a:r>
              <a:rPr lang="ru-RU" sz="1300" dirty="0"/>
              <a:t>Исправно и используется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4314527" y="5306313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Исправно и используется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6312932" y="5301324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Исправно и используется</a:t>
            </a:r>
            <a:r>
              <a:rPr lang="ru-RU" sz="1300" kern="1200" dirty="0"/>
              <a:t> 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8353952" y="5306314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/>
              <a:t>Капитальный ремонт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здания</a:t>
            </a:r>
          </a:p>
        </p:txBody>
      </p:sp>
      <p:sp>
        <p:nvSpPr>
          <p:cNvPr id="59" name="Полилиния 58"/>
          <p:cNvSpPr/>
          <p:nvPr/>
        </p:nvSpPr>
        <p:spPr>
          <a:xfrm>
            <a:off x="10291128" y="5306314"/>
            <a:ext cx="1687710" cy="582309"/>
          </a:xfrm>
          <a:custGeom>
            <a:avLst/>
            <a:gdLst>
              <a:gd name="connsiteX0" fmla="*/ 0 w 1687710"/>
              <a:gd name="connsiteY0" fmla="*/ 107170 h 1071696"/>
              <a:gd name="connsiteX1" fmla="*/ 107170 w 1687710"/>
              <a:gd name="connsiteY1" fmla="*/ 0 h 1071696"/>
              <a:gd name="connsiteX2" fmla="*/ 1580540 w 1687710"/>
              <a:gd name="connsiteY2" fmla="*/ 0 h 1071696"/>
              <a:gd name="connsiteX3" fmla="*/ 1687710 w 1687710"/>
              <a:gd name="connsiteY3" fmla="*/ 107170 h 1071696"/>
              <a:gd name="connsiteX4" fmla="*/ 1687710 w 1687710"/>
              <a:gd name="connsiteY4" fmla="*/ 964526 h 1071696"/>
              <a:gd name="connsiteX5" fmla="*/ 1580540 w 1687710"/>
              <a:gd name="connsiteY5" fmla="*/ 1071696 h 1071696"/>
              <a:gd name="connsiteX6" fmla="*/ 107170 w 1687710"/>
              <a:gd name="connsiteY6" fmla="*/ 1071696 h 1071696"/>
              <a:gd name="connsiteX7" fmla="*/ 0 w 1687710"/>
              <a:gd name="connsiteY7" fmla="*/ 964526 h 1071696"/>
              <a:gd name="connsiteX8" fmla="*/ 0 w 1687710"/>
              <a:gd name="connsiteY8" fmla="*/ 107170 h 10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710" h="1071696">
                <a:moveTo>
                  <a:pt x="0" y="107170"/>
                </a:moveTo>
                <a:cubicBezTo>
                  <a:pt x="0" y="47982"/>
                  <a:pt x="47982" y="0"/>
                  <a:pt x="107170" y="0"/>
                </a:cubicBezTo>
                <a:lnTo>
                  <a:pt x="1580540" y="0"/>
                </a:lnTo>
                <a:cubicBezTo>
                  <a:pt x="1639728" y="0"/>
                  <a:pt x="1687710" y="47982"/>
                  <a:pt x="1687710" y="107170"/>
                </a:cubicBezTo>
                <a:lnTo>
                  <a:pt x="1687710" y="964526"/>
                </a:lnTo>
                <a:cubicBezTo>
                  <a:pt x="1687710" y="1023714"/>
                  <a:pt x="1639728" y="1071696"/>
                  <a:pt x="1580540" y="1071696"/>
                </a:cubicBezTo>
                <a:lnTo>
                  <a:pt x="107170" y="1071696"/>
                </a:lnTo>
                <a:cubicBezTo>
                  <a:pt x="47982" y="1071696"/>
                  <a:pt x="0" y="1023714"/>
                  <a:pt x="0" y="964526"/>
                </a:cubicBezTo>
                <a:lnTo>
                  <a:pt x="0" y="10717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919" tIns="80919" rIns="80919" bIns="80919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/>
              <a:t>Исправно и используется</a:t>
            </a:r>
            <a:r>
              <a:rPr lang="ru-RU" sz="1300" kern="1200" dirty="0"/>
              <a:t> </a:t>
            </a:r>
          </a:p>
        </p:txBody>
      </p:sp>
      <p:sp>
        <p:nvSpPr>
          <p:cNvPr id="61" name="Стрелка вниз 60"/>
          <p:cNvSpPr/>
          <p:nvPr/>
        </p:nvSpPr>
        <p:spPr>
          <a:xfrm>
            <a:off x="2912736" y="4634737"/>
            <a:ext cx="484632" cy="66658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низ 61"/>
          <p:cNvSpPr/>
          <p:nvPr/>
        </p:nvSpPr>
        <p:spPr>
          <a:xfrm>
            <a:off x="4924011" y="4643921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8955491" y="4643920"/>
            <a:ext cx="484632" cy="64945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6919396" y="4635970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низ 64"/>
          <p:cNvSpPr/>
          <p:nvPr/>
        </p:nvSpPr>
        <p:spPr>
          <a:xfrm>
            <a:off x="10892667" y="4643921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низ 65"/>
          <p:cNvSpPr/>
          <p:nvPr/>
        </p:nvSpPr>
        <p:spPr>
          <a:xfrm>
            <a:off x="916306" y="4635970"/>
            <a:ext cx="484632" cy="65740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3621</TotalTime>
  <Words>954</Words>
  <Application>Microsoft Office PowerPoint</Application>
  <PresentationFormat>Широкоэкранный</PresentationFormat>
  <Paragraphs>326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Verdana</vt:lpstr>
      <vt:lpstr>Wingdings 3</vt:lpstr>
      <vt:lpstr>Аспект</vt:lpstr>
      <vt:lpstr>1_Аспект</vt:lpstr>
      <vt:lpstr>think-cell Slide</vt:lpstr>
      <vt:lpstr>Слайд think-cell</vt:lpstr>
      <vt:lpstr>Презентация PowerPoint</vt:lpstr>
      <vt:lpstr>Презентация PowerPoint</vt:lpstr>
      <vt:lpstr>Прикрепленное взрослое население  района «НЕКРАСОВКА» 2021 год</vt:lpstr>
      <vt:lpstr>Педиатрическое отделение филиала №5 ГП № 23</vt:lpstr>
      <vt:lpstr>Женская консультация филиала №5 ГП № 23</vt:lpstr>
      <vt:lpstr>Обременения</vt:lpstr>
      <vt:lpstr>Оснащение оборудованием</vt:lpstr>
      <vt:lpstr>Рентгенологическое оборудование</vt:lpstr>
      <vt:lpstr>Флюорографическое оборудование</vt:lpstr>
      <vt:lpstr>Оборудование УЗИ диагностики</vt:lpstr>
      <vt:lpstr>Презентация PowerPoint</vt:lpstr>
      <vt:lpstr>ВЕТЕРАНЫ ВОВ и лица к ним приравненные филиал 4 и 5</vt:lpstr>
      <vt:lpstr>Презентация PowerPoint</vt:lpstr>
      <vt:lpstr>Профилактическая работа ГБУЗ «ГП № 23 ДЗМ»</vt:lpstr>
      <vt:lpstr>Презентация PowerPoint</vt:lpstr>
      <vt:lpstr>Кадровый состав 4 и 5 филиалов</vt:lpstr>
      <vt:lpstr>Вакцинация 2021 г. филиалы 4 и 5</vt:lpstr>
      <vt:lpstr>Санаторно-курортное лечение филиалы 4 и 5 </vt:lpstr>
      <vt:lpstr>  - на входе организованы фильтры с обязательной термометрией;  - всем посетителям на входе выдаются средства индивидуальной защиты  (маска медицинская и перчатки), установлены санитайзеры с антисептиком  в доступных местах;  - медицинская помощь пациентам с респираторными заболеваниями  оказывается  преимущественно на дому;  - соблюдаются правила социального дистанцирования и индивидуальной защиты  персоналом и пациентами, режима проветривания, увеличение кратности  дезинфекционных обработок, используются передвижные установки для  обеззараживания воздуха в местах общего пользования;  - сформированы запасы СИЗ, расходных материалов, пульсоксиметров, дезинфицирующих  средств и лекарственных препаратов, средств индивидуальной защиты,  в том числе органов дыхания, не менее чем на 2 месяца;  - лекарственное обеспечение пациентов, проходящих лечение новой коронавирусной  инфекции COVID-19 на дому, осуществляется за счет бюджета города Москвы.  Лекарственными препаратами обеспечивается 100 % пациентов, имеющих симптомы заболевания.  </vt:lpstr>
      <vt:lpstr>Презентация PowerPoint</vt:lpstr>
      <vt:lpstr>В «Павильоне здоровья» с 11.05.2021 по 01.10.2021 г. прошли диспансеризацию 6177 человек,   вакцинацию от COVID-19 V1 – 18038, V 2- 16112 человек.</vt:lpstr>
      <vt:lpstr>Проводилась вакцинация от гриппа  у станции м. «Некрасовка»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</cp:lastModifiedBy>
  <cp:revision>704</cp:revision>
  <cp:lastPrinted>2022-03-17T11:11:22Z</cp:lastPrinted>
  <dcterms:created xsi:type="dcterms:W3CDTF">2020-11-20T06:39:51Z</dcterms:created>
  <dcterms:modified xsi:type="dcterms:W3CDTF">2022-03-17T16:59:47Z</dcterms:modified>
</cp:coreProperties>
</file>